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f4e3e5ac6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1f4e3e5ac6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2f66a6f3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For this part you need to construct this A matrix first . And then you can use SVD decomposition to find the least squares error solution of Homography matrix H.</a:t>
            </a:r>
            <a:endParaRPr/>
          </a:p>
          <a:p>
            <a:pPr indent="0" lvl="0" marL="0" rtl="0" algn="l">
              <a:spcBef>
                <a:spcPts val="0"/>
              </a:spcBef>
              <a:spcAft>
                <a:spcPts val="0"/>
              </a:spcAft>
              <a:buNone/>
            </a:pPr>
            <a:r>
              <a:rPr lang="zh-TW"/>
              <a:t>In conclu</a:t>
            </a:r>
            <a:r>
              <a:rPr lang="zh-TW"/>
              <a:t>sion the solution is the eignevector of ATA associated with the smallest eigenvalue. In SVD decomposition the </a:t>
            </a:r>
            <a:r>
              <a:rPr lang="zh-TW">
                <a:solidFill>
                  <a:schemeClr val="dk1"/>
                </a:solidFill>
              </a:rPr>
              <a:t>sigma </a:t>
            </a:r>
            <a:r>
              <a:rPr lang="zh-TW"/>
              <a:t> matrix storing the singular value equal to the root of eigne value and </a:t>
            </a:r>
            <a:r>
              <a:rPr lang="zh-TW"/>
              <a:t> V transpose matrix storing the eigen vector of ATA. So we just need find the smallest number in sigma matrix &amp; the corresponding vector in V transpose is the solution of Homography matrix.(and usually the singular value is sorted from big to small so </a:t>
            </a:r>
            <a:r>
              <a:rPr lang="zh-TW">
                <a:solidFill>
                  <a:srgbClr val="FF0000"/>
                </a:solidFill>
              </a:rPr>
              <a:t>the answer is the last one</a:t>
            </a:r>
            <a:r>
              <a:rPr lang="zh-TW"/>
              <a:t>)</a:t>
            </a:r>
            <a:endParaRPr/>
          </a:p>
          <a:p>
            <a:pPr indent="0" lvl="0" marL="0" rtl="0" algn="l">
              <a:spcBef>
                <a:spcPts val="0"/>
              </a:spcBef>
              <a:spcAft>
                <a:spcPts val="0"/>
              </a:spcAft>
              <a:buNone/>
            </a:pPr>
            <a:r>
              <a:rPr lang="zh-TW"/>
              <a:t>Remember to normalize h33 to 1 after  find the Homography matrix</a:t>
            </a:r>
            <a:endParaRPr/>
          </a:p>
        </p:txBody>
      </p:sp>
      <p:sp>
        <p:nvSpPr>
          <p:cNvPr id="233" name="Google Shape;233;g122f66a6f3a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f4e3e5ac6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 know how to find Homography matrix and we only need four matches of keypoint but now we have a lot of match of key point. How do we find the best one? So we need RANSAC to find the best homography matrix from those matches. Taking the picture on top right side for example, we want to find a line to fit those gray point but least square method may not work in this situation because of a lot of outlier. So the concept of RANSAC is roughly trying all the </a:t>
            </a:r>
            <a:r>
              <a:rPr lang="zh-TW"/>
              <a:t>possibility</a:t>
            </a:r>
            <a:r>
              <a:rPr lang="zh-TW"/>
              <a:t>. RANSAC may randomly pick the point to build a line and estimate the total error of this line after certain iteration RANSAC can find a line have high probability closing to the answer .</a:t>
            </a:r>
            <a:endParaRPr/>
          </a:p>
          <a:p>
            <a:pPr indent="0" lvl="0" marL="0" rtl="0" algn="l">
              <a:spcBef>
                <a:spcPts val="0"/>
              </a:spcBef>
              <a:spcAft>
                <a:spcPts val="0"/>
              </a:spcAft>
              <a:buNone/>
            </a:pPr>
            <a:r>
              <a:rPr lang="zh-TW"/>
              <a:t>Here we can randomly pick 4 matches of keypoint to compute a homography matrix and calculate the error of every keypoint to judge whether it’s the best homography matrx. you need to keep trying these step after certain iteration. In the end you can get a matrix H with small error for every keypoint</a:t>
            </a:r>
            <a:endParaRPr/>
          </a:p>
        </p:txBody>
      </p:sp>
      <p:sp>
        <p:nvSpPr>
          <p:cNvPr id="255" name="Google Shape;255;g11f4e3e5ac6_2_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f4e3e5ac6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Finally we can use the homography matrix to stitch two image together. For stitching image you can use any function provided by OpenCV but for other part has some limitation I will mention late on. </a:t>
            </a:r>
            <a:r>
              <a:rPr lang="zh-TW">
                <a:solidFill>
                  <a:schemeClr val="dk1"/>
                </a:solidFill>
              </a:rPr>
              <a:t>Here I will introduce a way to stich image and below is the pseudo code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262" name="Google Shape;262;g11f4e3e5ac6_2_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0b1cc6fb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A</a:t>
            </a:r>
            <a:r>
              <a:rPr lang="zh-TW">
                <a:solidFill>
                  <a:schemeClr val="dk1"/>
                </a:solidFill>
              </a:rPr>
              <a:t>ssume image1 is on left hand side and image2 is on right hand side. Because we will work in the perspective of image2 so assume the left-bottom corner of image2 is origin. First using homography matrix to transform the position of 4 corners of image1 to the perspective of image2 and then we can compare them to know the size we need for stitching image. In this case for example, image1 is on left bottom so the size we need is image2 width &amp; height + absolute minmum corner</a:t>
            </a:r>
            <a:endParaRPr/>
          </a:p>
        </p:txBody>
      </p:sp>
      <p:sp>
        <p:nvSpPr>
          <p:cNvPr id="269" name="Google Shape;269;g120b1cc6fb0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0b1cc6fb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And then we can warp the whole image1 by CV2.warpPerspective</a:t>
            </a:r>
            <a:endParaRPr/>
          </a:p>
        </p:txBody>
      </p:sp>
      <p:sp>
        <p:nvSpPr>
          <p:cNvPr id="294" name="Google Shape;294;g120b1cc6fb0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0b1cc6fb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For easily stitch two image together we can use affine translation to move the origin to C1’ let two image in smae size.</a:t>
            </a:r>
            <a:endParaRPr/>
          </a:p>
          <a:p>
            <a:pPr indent="0" lvl="0" marL="0" rtl="0" algn="l">
              <a:spcBef>
                <a:spcPts val="0"/>
              </a:spcBef>
              <a:spcAft>
                <a:spcPts val="0"/>
              </a:spcAft>
              <a:buNone/>
            </a:pPr>
            <a:r>
              <a:rPr lang="zh-TW"/>
              <a:t>In this case the delta in translation matrix is -x1’ and -y1’ because the origin moves to down left, image2 should move to top right relatively.</a:t>
            </a:r>
            <a:endParaRPr/>
          </a:p>
          <a:p>
            <a:pPr indent="0" lvl="0" marL="0" rtl="0" algn="l">
              <a:spcBef>
                <a:spcPts val="0"/>
              </a:spcBef>
              <a:spcAft>
                <a:spcPts val="0"/>
              </a:spcAft>
              <a:buNone/>
            </a:pPr>
            <a:r>
              <a:rPr lang="zh-TW"/>
              <a:t>Here need to be careful that </a:t>
            </a:r>
            <a:r>
              <a:rPr lang="zh-TW"/>
              <a:t>translation matrix need multiple H because we need translate it in the perspective of image2</a:t>
            </a:r>
            <a:endParaRPr/>
          </a:p>
        </p:txBody>
      </p:sp>
      <p:sp>
        <p:nvSpPr>
          <p:cNvPr id="306" name="Google Shape;306;g120b1cc6fb0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0b1cc6fb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And then we can use warpPerspective again to warp the iamge2.</a:t>
            </a:r>
            <a:endParaRPr/>
          </a:p>
          <a:p>
            <a:pPr indent="0" lvl="0" marL="0" rtl="0" algn="l">
              <a:spcBef>
                <a:spcPts val="0"/>
              </a:spcBef>
              <a:spcAft>
                <a:spcPts val="0"/>
              </a:spcAft>
              <a:buNone/>
            </a:pPr>
            <a:r>
              <a:rPr lang="zh-TW"/>
              <a:t>Finally you can compae the pixel of two iamge one by one and stitch them together.</a:t>
            </a:r>
            <a:endParaRPr/>
          </a:p>
        </p:txBody>
      </p:sp>
      <p:sp>
        <p:nvSpPr>
          <p:cNvPr id="337" name="Google Shape;337;g120b1cc6fb0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f4e3e5ac6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limitation of this HW. You are only allowed to use the SIFT related function in first three part. If you feel your implementation is too slow you can use those function for debugging only . And for image stitching there is no limitation. You can use any OpenCV function.</a:t>
            </a:r>
            <a:endParaRPr/>
          </a:p>
        </p:txBody>
      </p:sp>
      <p:sp>
        <p:nvSpPr>
          <p:cNvPr id="349" name="Google Shape;349;g11f4e3e5ac6_2_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06d4b17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For better stitching result you can use blending. And when you try to concate multiple image you may need Cylindrical projection to avoid the image become too big.</a:t>
            </a:r>
            <a:endParaRPr/>
          </a:p>
          <a:p>
            <a:pPr indent="0" lvl="0" marL="0" rtl="0" algn="l">
              <a:spcBef>
                <a:spcPts val="0"/>
              </a:spcBef>
              <a:spcAft>
                <a:spcPts val="0"/>
              </a:spcAft>
              <a:buNone/>
            </a:pPr>
            <a:r>
              <a:rPr lang="zh-TW"/>
              <a:t>Below is the effect of cylindrical projection</a:t>
            </a:r>
            <a:endParaRPr/>
          </a:p>
        </p:txBody>
      </p:sp>
      <p:sp>
        <p:nvSpPr>
          <p:cNvPr id="355" name="Google Shape;355;g1206d4b171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06d4b171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Here is the grading. The report please explain your implementation and show the result of stiching 2 image , 3 image or more. and compare the result .</a:t>
            </a:r>
            <a:br>
              <a:rPr lang="zh-TW"/>
            </a:br>
            <a:r>
              <a:rPr lang="zh-TW"/>
              <a:t>For example : you can explain what happen when you concate more image together …</a:t>
            </a:r>
            <a:endParaRPr/>
          </a:p>
          <a:p>
            <a:pPr indent="0" lvl="0" marL="0" rtl="0" algn="l">
              <a:spcBef>
                <a:spcPts val="0"/>
              </a:spcBef>
              <a:spcAft>
                <a:spcPts val="0"/>
              </a:spcAft>
              <a:buNone/>
            </a:pPr>
            <a:r>
              <a:rPr lang="zh-TW"/>
              <a:t>(Bonus is little differret with video because originally I can’t see the whole result on image window if the result image is too big and I must need to use the Cylindrical projection. But I forget the simple way that I can just save the result….. . So sorry about that I change the part of bonus , )</a:t>
            </a:r>
            <a:endParaRPr/>
          </a:p>
        </p:txBody>
      </p:sp>
      <p:sp>
        <p:nvSpPr>
          <p:cNvPr id="362" name="Google Shape;362;g1206d4b1713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f4e3e5ac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f4e3e5ac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goal of this HW is to stitch multiple sequential image together by SIFT.</a:t>
            </a:r>
            <a:endParaRPr/>
          </a:p>
          <a:p>
            <a:pPr indent="0" lvl="0" marL="0" rtl="0" algn="l">
              <a:spcBef>
                <a:spcPts val="0"/>
              </a:spcBef>
              <a:spcAft>
                <a:spcPts val="0"/>
              </a:spcAft>
              <a:buNone/>
            </a:pPr>
            <a:r>
              <a:rPr lang="zh-TW"/>
              <a:t>Here is the pseudo</a:t>
            </a:r>
            <a:r>
              <a:rPr lang="zh-TW"/>
              <a:t> code of image stitching.</a:t>
            </a:r>
            <a:endParaRPr/>
          </a:p>
          <a:p>
            <a:pPr indent="0" lvl="0" marL="0" rtl="0" algn="l">
              <a:spcBef>
                <a:spcPts val="0"/>
              </a:spcBef>
              <a:spcAft>
                <a:spcPts val="0"/>
              </a:spcAft>
              <a:buNone/>
            </a:pPr>
            <a:r>
              <a:rPr lang="zh-TW"/>
              <a:t>First we need to detect key points of two images by SIFT and then use KNN to match the key points to find the similarity between two images.</a:t>
            </a:r>
            <a:endParaRPr/>
          </a:p>
          <a:p>
            <a:pPr indent="0" lvl="0" marL="0" rtl="0" algn="l">
              <a:spcBef>
                <a:spcPts val="0"/>
              </a:spcBef>
              <a:spcAft>
                <a:spcPts val="0"/>
              </a:spcAft>
              <a:buNone/>
            </a:pPr>
            <a:r>
              <a:rPr lang="zh-TW"/>
              <a:t>Third we can use RANSAC to find a best homography matrix to transform the perspective of one image to another image.</a:t>
            </a:r>
            <a:endParaRPr/>
          </a:p>
          <a:p>
            <a:pPr indent="0" lvl="0" marL="0" rtl="0" algn="l">
              <a:spcBef>
                <a:spcPts val="0"/>
              </a:spcBef>
              <a:spcAft>
                <a:spcPts val="0"/>
              </a:spcAft>
              <a:buNone/>
            </a:pPr>
            <a:r>
              <a:rPr lang="zh-TW"/>
              <a:t>Finally we can stitch them together in same coordinate system.</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06d4b17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Because I </a:t>
            </a:r>
            <a:r>
              <a:rPr lang="zh-TW"/>
              <a:t>announce late , the deadline is postponed one more day to the friday after 2 weeks</a:t>
            </a:r>
            <a:endParaRPr/>
          </a:p>
        </p:txBody>
      </p:sp>
      <p:sp>
        <p:nvSpPr>
          <p:cNvPr id="368" name="Google Shape;368;g1206d4b171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0b1cc6f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0b1cc6f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0b1cc6fb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0b1cc6fb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f4e3e5ac6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SIFT can detect the key point on image and for every single key point,  it  has a 128 dimensional discirptor. For one desc</a:t>
            </a:r>
            <a:r>
              <a:rPr lang="zh-TW"/>
              <a:t>riptor , It looks like  the picture on left,  one discriptor has 4 by 4 blocks. And every one block in discriptor would use 4 by 4 pixel to calculate the gradient and stores those gradient as a 8 bins histogram. So a descriptor is a 4 times 4 blocks times 8 bins totally 128 dimensional feature. And because it is </a:t>
            </a:r>
            <a:r>
              <a:rPr lang="zh-TW"/>
              <a:t>invariants to scale and rotation , It is useful to help us to find the similarity between two image.</a:t>
            </a:r>
            <a:endParaRPr/>
          </a:p>
        </p:txBody>
      </p:sp>
      <p:sp>
        <p:nvSpPr>
          <p:cNvPr id="143" name="Google Shape;143;g11f4e3e5ac6_2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f4e3e5a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This homework you can use the same en</a:t>
            </a:r>
            <a:r>
              <a:rPr lang="zh-TW"/>
              <a:t>vironment of HW1 . But here need to be careful that different version of OpenCV may have different function name relating to SIFT. And this slide based on OpenCV 4.5.5 . </a:t>
            </a:r>
            <a:endParaRPr/>
          </a:p>
        </p:txBody>
      </p:sp>
      <p:sp>
        <p:nvSpPr>
          <p:cNvPr id="157" name="Google Shape;157;g11f4e3e5ac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f4e3e5ac6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first step of HW2  you need to detect the key point on two image by SIFT.</a:t>
            </a:r>
            <a:endParaRPr/>
          </a:p>
          <a:p>
            <a:pPr indent="0" lvl="0" marL="0" rtl="0" algn="l">
              <a:spcBef>
                <a:spcPts val="0"/>
              </a:spcBef>
              <a:spcAft>
                <a:spcPts val="0"/>
              </a:spcAft>
              <a:buNone/>
            </a:pPr>
            <a:r>
              <a:rPr lang="zh-TW"/>
              <a:t>For SIFT you can directly use the function provided by OpenCV to get the key point and their descriptor. Because SIFT works on gray scale image, you need to convert the image to gra</a:t>
            </a:r>
            <a:r>
              <a:rPr lang="zh-TW"/>
              <a:t>yscale first.</a:t>
            </a:r>
            <a:endParaRPr/>
          </a:p>
          <a:p>
            <a:pPr indent="0" lvl="0" marL="0" rtl="0" algn="l">
              <a:spcBef>
                <a:spcPts val="0"/>
              </a:spcBef>
              <a:spcAft>
                <a:spcPts val="0"/>
              </a:spcAft>
              <a:buNone/>
            </a:pPr>
            <a:r>
              <a:rPr lang="zh-TW"/>
              <a:t>The output of this function is a array storing all the key point and another array storing the descriptor..</a:t>
            </a:r>
            <a:endParaRPr/>
          </a:p>
          <a:p>
            <a:pPr indent="0" lvl="0" marL="0" rtl="0" algn="l">
              <a:spcBef>
                <a:spcPts val="0"/>
              </a:spcBef>
              <a:spcAft>
                <a:spcPts val="0"/>
              </a:spcAft>
              <a:buNone/>
            </a:pPr>
            <a:r>
              <a:rPr lang="zh-TW"/>
              <a:t>For the element of key point array, It’s a OpenCV defined class you can use “.pt”” to get the poison of key point on image. And descriptor array storing the 128-dimensional features of every key point.  more detail about key point class please check the OpenCV document.</a:t>
            </a:r>
            <a:endParaRPr/>
          </a:p>
          <a:p>
            <a:pPr indent="0" lvl="0" marL="0" rtl="0" algn="l">
              <a:spcBef>
                <a:spcPts val="0"/>
              </a:spcBef>
              <a:spcAft>
                <a:spcPts val="0"/>
              </a:spcAft>
              <a:buNone/>
            </a:pPr>
            <a:r>
              <a:rPr lang="zh-TW"/>
              <a:t>And there may have different function name in different version . You may need to google it.</a:t>
            </a:r>
            <a:endParaRPr/>
          </a:p>
        </p:txBody>
      </p:sp>
      <p:sp>
        <p:nvSpPr>
          <p:cNvPr id="164" name="Google Shape;164;g11f4e3e5ac6_2_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f4e3e5ac6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Second step after SIFT we will get two bunches of key points. We need to match they one by one and make sure about that the match is a good match which means it doesn’t match to a noise key point.</a:t>
            </a:r>
            <a:endParaRPr/>
          </a:p>
          <a:p>
            <a:pPr indent="0" lvl="0" marL="0" rtl="0" algn="l">
              <a:spcBef>
                <a:spcPts val="0"/>
              </a:spcBef>
              <a:spcAft>
                <a:spcPts val="0"/>
              </a:spcAft>
              <a:buNone/>
            </a:pPr>
            <a:r>
              <a:rPr lang="zh-TW"/>
              <a:t>So we need the concept of KNN (k-neares neighbor). For every key point on image1 we will find the K closest key point on image2. We can use the brute-force way to achieve it. For one keypoint on image1,  just comparing with the 2-norm of every key points on image2  to find the closest K match.</a:t>
            </a:r>
            <a:endParaRPr/>
          </a:p>
        </p:txBody>
      </p:sp>
      <p:sp>
        <p:nvSpPr>
          <p:cNvPr id="171" name="Google Shape;171;g11f4e3e5ac6_2_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f4e3e5ac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To determine whether a match is a good match , we can use the Lowe’s ration test. This test need two match for every key point and assume that</a:t>
            </a:r>
            <a:r>
              <a:rPr lang="zh-TW"/>
              <a:t> the match with the smallest distance is a  "good" match, and another one is random noise. If the “good” match can't be distinguished from noise, then this match should be rejected.</a:t>
            </a:r>
            <a:endParaRPr/>
          </a:p>
          <a:p>
            <a:pPr indent="0" lvl="0" marL="0" rtl="0" algn="l">
              <a:spcBef>
                <a:spcPts val="0"/>
              </a:spcBef>
              <a:spcAft>
                <a:spcPts val="0"/>
              </a:spcAft>
              <a:buNone/>
            </a:pPr>
            <a:r>
              <a:rPr lang="zh-TW"/>
              <a:t>Here is the pseudo code. First using 2-NN to find two cloest match.</a:t>
            </a:r>
            <a:endParaRPr/>
          </a:p>
          <a:p>
            <a:pPr indent="0" lvl="0" marL="0" rtl="0" algn="l">
              <a:spcBef>
                <a:spcPts val="0"/>
              </a:spcBef>
              <a:spcAft>
                <a:spcPts val="0"/>
              </a:spcAft>
              <a:buNone/>
            </a:pPr>
            <a:r>
              <a:rPr lang="zh-TW"/>
              <a:t>Then comparing with their 2-norm. the threshold here is a programmer defined parameter. If the match doesn’t </a:t>
            </a:r>
            <a:r>
              <a:rPr lang="zh-TW"/>
              <a:t>satisfy this condition meaning its close to noise. So we can eliminate it directly.</a:t>
            </a:r>
            <a:endParaRPr/>
          </a:p>
        </p:txBody>
      </p:sp>
      <p:sp>
        <p:nvSpPr>
          <p:cNvPr id="178" name="Google Shape;178;g11f4e3e5ac6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f4e3e5ac6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Now we have the match of key point and we can </a:t>
            </a:r>
            <a:r>
              <a:rPr lang="zh-TW"/>
              <a:t>know the correspondence between two image, then we need to transform the perspective of one image to another one’s perspective to stitch they together.</a:t>
            </a:r>
            <a:endParaRPr/>
          </a:p>
          <a:p>
            <a:pPr indent="0" lvl="0" marL="0" rtl="0" algn="l">
              <a:spcBef>
                <a:spcPts val="0"/>
              </a:spcBef>
              <a:spcAft>
                <a:spcPts val="0"/>
              </a:spcAft>
              <a:buNone/>
            </a:pPr>
            <a:r>
              <a:rPr lang="zh-TW"/>
              <a:t>We can use homography to achieve this work, so we need to find the homography matrix first. It’s a 3 by 3 matrix with 8 degree of freedom. Because homography works in homogeneous coordinates, the point here is represented as (x , y , 1) with one more axis. Below is the deduction, you can use homography matrix to transform one point to another perspective coordinate , if you expand the equation and divide the third coordinate because of the point in homogenous coordinate the third axis must equal to 1. And then you can get two equation.</a:t>
            </a:r>
            <a:endParaRPr/>
          </a:p>
        </p:txBody>
      </p:sp>
      <p:sp>
        <p:nvSpPr>
          <p:cNvPr id="195" name="Google Shape;195;g11f4e3e5ac6_2_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f4e3e5ac6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And then if we restrict the last element h33 to 1. We can find the unique solution of homography matrix and  we only need 4 matches can find it.</a:t>
            </a:r>
            <a:endParaRPr/>
          </a:p>
        </p:txBody>
      </p:sp>
      <p:sp>
        <p:nvSpPr>
          <p:cNvPr id="212" name="Google Shape;212;g11f4e3e5ac6_2_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 name="Google Shape;83;p18"/>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8" name="Google Shape;108;p22"/>
          <p:cNvSpPr/>
          <p:nvPr>
            <p:ph idx="2" type="pic"/>
          </p:nvPr>
        </p:nvSpPr>
        <p:spPr>
          <a:xfrm>
            <a:off x="3887391" y="740569"/>
            <a:ext cx="4629300" cy="3655200"/>
          </a:xfrm>
          <a:prstGeom prst="rect">
            <a:avLst/>
          </a:prstGeom>
          <a:noFill/>
          <a:ln>
            <a:noFill/>
          </a:ln>
        </p:spPr>
      </p:sp>
      <p:sp>
        <p:nvSpPr>
          <p:cNvPr id="109" name="Google Shape;109;p22"/>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 Id="rId11" Type="http://schemas.openxmlformats.org/officeDocument/2006/relationships/image" Target="../media/image20.png"/><Relationship Id="rId10" Type="http://schemas.openxmlformats.org/officeDocument/2006/relationships/image" Target="../media/image21.png"/><Relationship Id="rId9" Type="http://schemas.openxmlformats.org/officeDocument/2006/relationships/image" Target="../media/image22.png"/><Relationship Id="rId5" Type="http://schemas.openxmlformats.org/officeDocument/2006/relationships/hyperlink" Target="https://web.mit.edu/be.400/www/SVD/Singular_Value_Decomposition.htm" TargetMode="External"/><Relationship Id="rId6" Type="http://schemas.openxmlformats.org/officeDocument/2006/relationships/hyperlink" Target="https://cseweb.ucsd.edu/classes/wi07/cse252a/homography_estimation/homography_estimation.pdf" TargetMode="External"/><Relationship Id="rId7" Type="http://schemas.openxmlformats.org/officeDocument/2006/relationships/image" Target="../media/image19.png"/><Relationship Id="rId8"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e3.nycu.edu.tw/mod/forum/view.php?id=27829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docs.opencv.org/4.5.5/"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docs.opencv.org/4.x/d2/d29/classcv_1_1KeyPoint.html"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2184621" y="1459373"/>
            <a:ext cx="4858247" cy="694342"/>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b="1" lang="zh-TW" sz="7200">
                <a:latin typeface="Calibri"/>
                <a:ea typeface="Calibri"/>
                <a:cs typeface="Calibri"/>
                <a:sym typeface="Calibri"/>
              </a:rPr>
              <a:t>Homework 2</a:t>
            </a:r>
            <a:endParaRPr b="1" sz="7200">
              <a:latin typeface="Calibri"/>
              <a:ea typeface="Calibri"/>
              <a:cs typeface="Calibri"/>
              <a:sym typeface="Calibri"/>
            </a:endParaRPr>
          </a:p>
        </p:txBody>
      </p:sp>
      <p:sp>
        <p:nvSpPr>
          <p:cNvPr id="130" name="Google Shape;130;p25"/>
          <p:cNvSpPr txBox="1"/>
          <p:nvPr>
            <p:ph idx="1" type="subTitle"/>
          </p:nvPr>
        </p:nvSpPr>
        <p:spPr>
          <a:xfrm>
            <a:off x="1184750" y="4143043"/>
            <a:ext cx="6858000" cy="4044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rPr lang="zh-TW"/>
              <a:t>2022.4.14</a:t>
            </a:r>
            <a:endParaRPr/>
          </a:p>
        </p:txBody>
      </p:sp>
      <p:sp>
        <p:nvSpPr>
          <p:cNvPr id="131" name="Google Shape;131;p25"/>
          <p:cNvSpPr txBox="1"/>
          <p:nvPr/>
        </p:nvSpPr>
        <p:spPr>
          <a:xfrm>
            <a:off x="2242268" y="2275388"/>
            <a:ext cx="4742954" cy="530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zh-TW" sz="3000" u="none" cap="none" strike="noStrike">
                <a:solidFill>
                  <a:schemeClr val="dk1"/>
                </a:solidFill>
                <a:latin typeface="Calibri"/>
                <a:ea typeface="Calibri"/>
                <a:cs typeface="Calibri"/>
                <a:sym typeface="Calibri"/>
              </a:rPr>
              <a:t>Computer Vision 20</a:t>
            </a:r>
            <a:r>
              <a:rPr lang="zh-TW" sz="3000">
                <a:solidFill>
                  <a:schemeClr val="dk1"/>
                </a:solidFill>
                <a:latin typeface="Calibri"/>
                <a:ea typeface="Calibri"/>
                <a:cs typeface="Calibri"/>
                <a:sym typeface="Calibri"/>
              </a:rPr>
              <a:t>22</a:t>
            </a:r>
            <a:r>
              <a:rPr b="0" i="0" lang="zh-TW" sz="3000" u="none" cap="none" strike="noStrike">
                <a:solidFill>
                  <a:schemeClr val="dk1"/>
                </a:solidFill>
                <a:latin typeface="Calibri"/>
                <a:ea typeface="Calibri"/>
                <a:cs typeface="Calibri"/>
                <a:sym typeface="Calibri"/>
              </a:rPr>
              <a:t> Spring</a:t>
            </a:r>
            <a:endParaRPr sz="30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628550" y="46919"/>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4800"/>
              <a:t>3.</a:t>
            </a:r>
            <a:r>
              <a:rPr b="1" lang="zh-TW" sz="4800">
                <a:latin typeface="Calibri"/>
                <a:ea typeface="Calibri"/>
                <a:cs typeface="Calibri"/>
                <a:sym typeface="Calibri"/>
              </a:rPr>
              <a:t>Homography</a:t>
            </a:r>
            <a:endParaRPr b="1" sz="4800">
              <a:latin typeface="Calibri"/>
              <a:ea typeface="Calibri"/>
              <a:cs typeface="Calibri"/>
              <a:sym typeface="Calibri"/>
            </a:endParaRPr>
          </a:p>
        </p:txBody>
      </p:sp>
      <p:sp>
        <p:nvSpPr>
          <p:cNvPr id="236" name="Google Shape;236;p34"/>
          <p:cNvSpPr txBox="1"/>
          <p:nvPr>
            <p:ph idx="1" type="body"/>
          </p:nvPr>
        </p:nvSpPr>
        <p:spPr>
          <a:xfrm>
            <a:off x="628550" y="1142300"/>
            <a:ext cx="8345100" cy="3263400"/>
          </a:xfrm>
          <a:prstGeom prst="rect">
            <a:avLst/>
          </a:prstGeom>
          <a:noFill/>
          <a:ln>
            <a:noFill/>
          </a:ln>
        </p:spPr>
        <p:txBody>
          <a:bodyPr anchorCtr="0" anchor="t" bIns="34275" lIns="68575" spcFirstLastPara="1" rIns="68575" wrap="square" tIns="34275">
            <a:normAutofit/>
          </a:bodyPr>
          <a:lstStyle/>
          <a:p>
            <a:pPr indent="-177800" lvl="0" marL="177800" rtl="0" algn="l">
              <a:spcBef>
                <a:spcPts val="0"/>
              </a:spcBef>
              <a:spcAft>
                <a:spcPts val="0"/>
              </a:spcAft>
              <a:buSzPts val="1400"/>
              <a:buChar char="●"/>
            </a:pPr>
            <a:r>
              <a:rPr lang="zh-TW"/>
              <a:t>Using </a:t>
            </a:r>
            <a:r>
              <a:rPr lang="zh-TW">
                <a:solidFill>
                  <a:srgbClr val="FF0000"/>
                </a:solidFill>
              </a:rPr>
              <a:t>SVD decomposition</a:t>
            </a:r>
            <a:r>
              <a:rPr lang="zh-TW"/>
              <a:t> to find Least Squares error solution </a:t>
            </a:r>
            <a:endParaRPr/>
          </a:p>
          <a:p>
            <a:pPr indent="-177800" lvl="0" marL="177800" rtl="0" algn="l">
              <a:spcBef>
                <a:spcPts val="0"/>
              </a:spcBef>
              <a:spcAft>
                <a:spcPts val="0"/>
              </a:spcAft>
              <a:buSzPts val="1400"/>
              <a:buChar char="●"/>
            </a:pPr>
            <a:r>
              <a:rPr lang="zh-TW"/>
              <a:t>the solution = eigenvector of        associated with the smallest eigenvalue</a:t>
            </a:r>
            <a:br>
              <a:rPr lang="zh-TW"/>
            </a:br>
            <a:r>
              <a:rPr lang="zh-TW"/>
              <a:t>(V stores the eigenvector of         ,    stores the singular value (root of eigen value))</a:t>
            </a:r>
            <a:br>
              <a:rPr lang="zh-TW"/>
            </a:br>
            <a:r>
              <a:rPr lang="zh-TW"/>
              <a:t>find the </a:t>
            </a:r>
            <a:r>
              <a:rPr lang="zh-TW">
                <a:solidFill>
                  <a:srgbClr val="FF0000"/>
                </a:solidFill>
              </a:rPr>
              <a:t>smallest number</a:t>
            </a:r>
            <a:r>
              <a:rPr lang="zh-TW"/>
              <a:t> in     and </a:t>
            </a:r>
            <a:r>
              <a:rPr lang="zh-TW">
                <a:solidFill>
                  <a:srgbClr val="FF0000"/>
                </a:solidFill>
              </a:rPr>
              <a:t>H = corresponding vector in </a:t>
            </a:r>
            <a:endParaRPr>
              <a:solidFill>
                <a:srgbClr val="FF0000"/>
              </a:solidFill>
            </a:endParaRPr>
          </a:p>
          <a:p>
            <a:pPr indent="-177800" lvl="0" marL="177800" rtl="0" algn="l">
              <a:spcBef>
                <a:spcPts val="0"/>
              </a:spcBef>
              <a:spcAft>
                <a:spcPts val="0"/>
              </a:spcAft>
              <a:buSzPts val="1400"/>
              <a:buChar char="●"/>
            </a:pPr>
            <a:r>
              <a:rPr lang="zh-TW"/>
              <a:t>Remember to </a:t>
            </a:r>
            <a:r>
              <a:rPr lang="zh-TW">
                <a:solidFill>
                  <a:srgbClr val="FF0000"/>
                </a:solidFill>
              </a:rPr>
              <a:t>normalize  h33 to 1</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p:txBody>
      </p:sp>
      <p:grpSp>
        <p:nvGrpSpPr>
          <p:cNvPr id="237" name="Google Shape;237;p34"/>
          <p:cNvGrpSpPr/>
          <p:nvPr/>
        </p:nvGrpSpPr>
        <p:grpSpPr>
          <a:xfrm>
            <a:off x="170363" y="2844438"/>
            <a:ext cx="8803276" cy="1847025"/>
            <a:chOff x="191625" y="2824863"/>
            <a:chExt cx="8803276" cy="1847025"/>
          </a:xfrm>
        </p:grpSpPr>
        <p:pic>
          <p:nvPicPr>
            <p:cNvPr id="238" name="Google Shape;238;p34"/>
            <p:cNvPicPr preferRelativeResize="0"/>
            <p:nvPr/>
          </p:nvPicPr>
          <p:blipFill>
            <a:blip r:embed="rId3">
              <a:alphaModFix/>
            </a:blip>
            <a:stretch>
              <a:fillRect/>
            </a:stretch>
          </p:blipFill>
          <p:spPr>
            <a:xfrm>
              <a:off x="191625" y="3157825"/>
              <a:ext cx="3886200" cy="1181100"/>
            </a:xfrm>
            <a:prstGeom prst="rect">
              <a:avLst/>
            </a:prstGeom>
            <a:noFill/>
            <a:ln>
              <a:noFill/>
            </a:ln>
          </p:spPr>
        </p:pic>
        <p:pic>
          <p:nvPicPr>
            <p:cNvPr id="239" name="Google Shape;239;p34"/>
            <p:cNvPicPr preferRelativeResize="0"/>
            <p:nvPr/>
          </p:nvPicPr>
          <p:blipFill>
            <a:blip r:embed="rId4">
              <a:alphaModFix/>
            </a:blip>
            <a:stretch>
              <a:fillRect/>
            </a:stretch>
          </p:blipFill>
          <p:spPr>
            <a:xfrm>
              <a:off x="4077825" y="2824863"/>
              <a:ext cx="4917076" cy="1847025"/>
            </a:xfrm>
            <a:prstGeom prst="rect">
              <a:avLst/>
            </a:prstGeom>
            <a:noFill/>
            <a:ln>
              <a:noFill/>
            </a:ln>
          </p:spPr>
        </p:pic>
      </p:grpSp>
      <p:sp>
        <p:nvSpPr>
          <p:cNvPr id="240" name="Google Shape;240;p34"/>
          <p:cNvSpPr txBox="1"/>
          <p:nvPr/>
        </p:nvSpPr>
        <p:spPr>
          <a:xfrm>
            <a:off x="0" y="4312200"/>
            <a:ext cx="884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Calibri"/>
                <a:ea typeface="Calibri"/>
                <a:cs typeface="Calibri"/>
                <a:sym typeface="Calibri"/>
              </a:rPr>
              <a:t>Reference : </a:t>
            </a:r>
            <a:br>
              <a:rPr lang="zh-TW">
                <a:latin typeface="Calibri"/>
                <a:ea typeface="Calibri"/>
                <a:cs typeface="Calibri"/>
                <a:sym typeface="Calibri"/>
              </a:rPr>
            </a:br>
            <a:r>
              <a:rPr lang="zh-TW">
                <a:latin typeface="Calibri"/>
                <a:ea typeface="Calibri"/>
                <a:cs typeface="Calibri"/>
                <a:sym typeface="Calibri"/>
              </a:rPr>
              <a:t>SVD : </a:t>
            </a:r>
            <a:r>
              <a:rPr lang="zh-TW" u="sng">
                <a:solidFill>
                  <a:schemeClr val="hlink"/>
                </a:solidFill>
                <a:latin typeface="Calibri"/>
                <a:ea typeface="Calibri"/>
                <a:cs typeface="Calibri"/>
                <a:sym typeface="Calibri"/>
                <a:hlinkClick r:id="rId5"/>
              </a:rPr>
              <a:t>https://web.mit.edu/be.400/www/SVD/Singular_Value_Decomposition.htm </a:t>
            </a:r>
            <a:br>
              <a:rPr lang="zh-TW">
                <a:latin typeface="Calibri"/>
                <a:ea typeface="Calibri"/>
                <a:cs typeface="Calibri"/>
                <a:sym typeface="Calibri"/>
              </a:rPr>
            </a:br>
            <a:r>
              <a:rPr lang="zh-TW">
                <a:latin typeface="Calibri"/>
                <a:ea typeface="Calibri"/>
                <a:cs typeface="Calibri"/>
                <a:sym typeface="Calibri"/>
              </a:rPr>
              <a:t>Homography : </a:t>
            </a:r>
            <a:r>
              <a:rPr lang="zh-TW" u="sng">
                <a:solidFill>
                  <a:schemeClr val="hlink"/>
                </a:solidFill>
                <a:latin typeface="Calibri"/>
                <a:ea typeface="Calibri"/>
                <a:cs typeface="Calibri"/>
                <a:sym typeface="Calibri"/>
                <a:hlinkClick r:id="rId6"/>
              </a:rPr>
              <a:t>https://cseweb.ucsd.edu/classes/wi07/cse252a/homography_estimation/homography_estimation.pdf</a:t>
            </a:r>
            <a:endParaRPr>
              <a:latin typeface="Calibri"/>
              <a:ea typeface="Calibri"/>
              <a:cs typeface="Calibri"/>
              <a:sym typeface="Calibri"/>
            </a:endParaRPr>
          </a:p>
        </p:txBody>
      </p:sp>
      <p:pic>
        <p:nvPicPr>
          <p:cNvPr descr="\Sigma" id="241" name="Google Shape;241;p34" title="MathEquation,#000000"/>
          <p:cNvPicPr preferRelativeResize="0"/>
          <p:nvPr/>
        </p:nvPicPr>
        <p:blipFill>
          <a:blip r:embed="rId7">
            <a:alphaModFix/>
          </a:blip>
          <a:stretch>
            <a:fillRect/>
          </a:stretch>
        </p:blipFill>
        <p:spPr>
          <a:xfrm>
            <a:off x="4489848" y="1784625"/>
            <a:ext cx="164338" cy="206450"/>
          </a:xfrm>
          <a:prstGeom prst="rect">
            <a:avLst/>
          </a:prstGeom>
          <a:noFill/>
          <a:ln>
            <a:noFill/>
          </a:ln>
        </p:spPr>
      </p:pic>
      <p:pic>
        <p:nvPicPr>
          <p:cNvPr descr="\Sigma" id="242" name="Google Shape;242;p34" title="MathEquation,#000000"/>
          <p:cNvPicPr preferRelativeResize="0"/>
          <p:nvPr/>
        </p:nvPicPr>
        <p:blipFill>
          <a:blip r:embed="rId7">
            <a:alphaModFix/>
          </a:blip>
          <a:stretch>
            <a:fillRect/>
          </a:stretch>
        </p:blipFill>
        <p:spPr>
          <a:xfrm>
            <a:off x="3917748" y="2365300"/>
            <a:ext cx="164338" cy="206450"/>
          </a:xfrm>
          <a:prstGeom prst="rect">
            <a:avLst/>
          </a:prstGeom>
          <a:noFill/>
          <a:ln>
            <a:noFill/>
          </a:ln>
        </p:spPr>
      </p:pic>
      <p:pic>
        <p:nvPicPr>
          <p:cNvPr descr="A = U\Sigma V^T" id="243" name="Google Shape;243;p34" title="MathEquation,#000000"/>
          <p:cNvPicPr preferRelativeResize="0"/>
          <p:nvPr/>
        </p:nvPicPr>
        <p:blipFill>
          <a:blip r:embed="rId8">
            <a:alphaModFix/>
          </a:blip>
          <a:stretch>
            <a:fillRect/>
          </a:stretch>
        </p:blipFill>
        <p:spPr>
          <a:xfrm>
            <a:off x="6589151" y="773525"/>
            <a:ext cx="1788026" cy="368775"/>
          </a:xfrm>
          <a:prstGeom prst="rect">
            <a:avLst/>
          </a:prstGeom>
          <a:noFill/>
          <a:ln>
            <a:noFill/>
          </a:ln>
        </p:spPr>
      </p:pic>
      <p:grpSp>
        <p:nvGrpSpPr>
          <p:cNvPr id="244" name="Google Shape;244;p34"/>
          <p:cNvGrpSpPr/>
          <p:nvPr/>
        </p:nvGrpSpPr>
        <p:grpSpPr>
          <a:xfrm>
            <a:off x="4009075" y="1503425"/>
            <a:ext cx="412300" cy="205200"/>
            <a:chOff x="504425" y="234350"/>
            <a:chExt cx="412300" cy="205200"/>
          </a:xfrm>
        </p:grpSpPr>
        <p:pic>
          <p:nvPicPr>
            <p:cNvPr descr="A^T" id="245" name="Google Shape;245;p34" title="MathEquation,#000000"/>
            <p:cNvPicPr preferRelativeResize="0"/>
            <p:nvPr/>
          </p:nvPicPr>
          <p:blipFill>
            <a:blip r:embed="rId9">
              <a:alphaModFix/>
            </a:blip>
            <a:stretch>
              <a:fillRect/>
            </a:stretch>
          </p:blipFill>
          <p:spPr>
            <a:xfrm>
              <a:off x="504425" y="234350"/>
              <a:ext cx="280800" cy="205199"/>
            </a:xfrm>
            <a:prstGeom prst="rect">
              <a:avLst/>
            </a:prstGeom>
            <a:noFill/>
            <a:ln>
              <a:noFill/>
            </a:ln>
          </p:spPr>
        </p:pic>
        <p:pic>
          <p:nvPicPr>
            <p:cNvPr descr="A" id="246" name="Google Shape;246;p34" title="MathEquation,#000000"/>
            <p:cNvPicPr preferRelativeResize="0"/>
            <p:nvPr/>
          </p:nvPicPr>
          <p:blipFill>
            <a:blip r:embed="rId10">
              <a:alphaModFix/>
            </a:blip>
            <a:stretch>
              <a:fillRect/>
            </a:stretch>
          </p:blipFill>
          <p:spPr>
            <a:xfrm>
              <a:off x="729525" y="234350"/>
              <a:ext cx="187200" cy="205200"/>
            </a:xfrm>
            <a:prstGeom prst="rect">
              <a:avLst/>
            </a:prstGeom>
            <a:noFill/>
            <a:ln>
              <a:noFill/>
            </a:ln>
          </p:spPr>
        </p:pic>
      </p:grpSp>
      <p:grpSp>
        <p:nvGrpSpPr>
          <p:cNvPr id="247" name="Google Shape;247;p34"/>
          <p:cNvGrpSpPr/>
          <p:nvPr/>
        </p:nvGrpSpPr>
        <p:grpSpPr>
          <a:xfrm>
            <a:off x="3917750" y="1785250"/>
            <a:ext cx="412300" cy="205200"/>
            <a:chOff x="504425" y="234350"/>
            <a:chExt cx="412300" cy="205200"/>
          </a:xfrm>
        </p:grpSpPr>
        <p:pic>
          <p:nvPicPr>
            <p:cNvPr descr="A^T" id="248" name="Google Shape;248;p34" title="MathEquation,#000000"/>
            <p:cNvPicPr preferRelativeResize="0"/>
            <p:nvPr/>
          </p:nvPicPr>
          <p:blipFill>
            <a:blip r:embed="rId9">
              <a:alphaModFix/>
            </a:blip>
            <a:stretch>
              <a:fillRect/>
            </a:stretch>
          </p:blipFill>
          <p:spPr>
            <a:xfrm>
              <a:off x="504425" y="234350"/>
              <a:ext cx="280800" cy="205199"/>
            </a:xfrm>
            <a:prstGeom prst="rect">
              <a:avLst/>
            </a:prstGeom>
            <a:noFill/>
            <a:ln>
              <a:noFill/>
            </a:ln>
          </p:spPr>
        </p:pic>
        <p:pic>
          <p:nvPicPr>
            <p:cNvPr descr="A" id="249" name="Google Shape;249;p34" title="MathEquation,#000000"/>
            <p:cNvPicPr preferRelativeResize="0"/>
            <p:nvPr/>
          </p:nvPicPr>
          <p:blipFill>
            <a:blip r:embed="rId10">
              <a:alphaModFix/>
            </a:blip>
            <a:stretch>
              <a:fillRect/>
            </a:stretch>
          </p:blipFill>
          <p:spPr>
            <a:xfrm>
              <a:off x="729525" y="234350"/>
              <a:ext cx="187200" cy="205200"/>
            </a:xfrm>
            <a:prstGeom prst="rect">
              <a:avLst/>
            </a:prstGeom>
            <a:noFill/>
            <a:ln>
              <a:noFill/>
            </a:ln>
          </p:spPr>
        </p:pic>
      </p:grpSp>
      <p:sp>
        <p:nvSpPr>
          <p:cNvPr id="250" name="Google Shape;250;p34"/>
          <p:cNvSpPr txBox="1"/>
          <p:nvPr/>
        </p:nvSpPr>
        <p:spPr>
          <a:xfrm>
            <a:off x="2244100" y="2844450"/>
            <a:ext cx="41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400">
                <a:solidFill>
                  <a:srgbClr val="FF0000"/>
                </a:solidFill>
                <a:latin typeface="Calibri"/>
                <a:ea typeface="Calibri"/>
                <a:cs typeface="Calibri"/>
                <a:sym typeface="Calibri"/>
              </a:rPr>
              <a:t>H</a:t>
            </a:r>
            <a:endParaRPr b="1" sz="2400">
              <a:solidFill>
                <a:srgbClr val="FF0000"/>
              </a:solidFill>
              <a:latin typeface="Calibri"/>
              <a:ea typeface="Calibri"/>
              <a:cs typeface="Calibri"/>
              <a:sym typeface="Calibri"/>
            </a:endParaRPr>
          </a:p>
        </p:txBody>
      </p:sp>
      <p:sp>
        <p:nvSpPr>
          <p:cNvPr id="251" name="Google Shape;251;p34"/>
          <p:cNvSpPr txBox="1"/>
          <p:nvPr/>
        </p:nvSpPr>
        <p:spPr>
          <a:xfrm>
            <a:off x="5859125" y="2479450"/>
            <a:ext cx="41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400">
                <a:solidFill>
                  <a:srgbClr val="FF0000"/>
                </a:solidFill>
                <a:latin typeface="Calibri"/>
                <a:ea typeface="Calibri"/>
                <a:cs typeface="Calibri"/>
                <a:sym typeface="Calibri"/>
              </a:rPr>
              <a:t>A</a:t>
            </a:r>
            <a:endParaRPr b="1" sz="2400">
              <a:solidFill>
                <a:srgbClr val="FF0000"/>
              </a:solidFill>
              <a:latin typeface="Calibri"/>
              <a:ea typeface="Calibri"/>
              <a:cs typeface="Calibri"/>
              <a:sym typeface="Calibri"/>
            </a:endParaRPr>
          </a:p>
        </p:txBody>
      </p:sp>
      <p:pic>
        <p:nvPicPr>
          <p:cNvPr descr="V^T" id="252" name="Google Shape;252;p34" title="MathEquation,#ff0000"/>
          <p:cNvPicPr preferRelativeResize="0"/>
          <p:nvPr/>
        </p:nvPicPr>
        <p:blipFill>
          <a:blip r:embed="rId11">
            <a:alphaModFix/>
          </a:blip>
          <a:stretch>
            <a:fillRect/>
          </a:stretch>
        </p:blipFill>
        <p:spPr>
          <a:xfrm>
            <a:off x="7681550" y="2340713"/>
            <a:ext cx="353812" cy="25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6000"/>
              <a:t>3.</a:t>
            </a:r>
            <a:r>
              <a:rPr b="1" lang="zh-TW" sz="6000">
                <a:latin typeface="Calibri"/>
                <a:ea typeface="Calibri"/>
                <a:cs typeface="Calibri"/>
                <a:sym typeface="Calibri"/>
              </a:rPr>
              <a:t>RANSAC</a:t>
            </a:r>
            <a:endParaRPr b="1" sz="7200">
              <a:latin typeface="Calibri"/>
              <a:ea typeface="Calibri"/>
              <a:cs typeface="Calibri"/>
              <a:sym typeface="Calibri"/>
            </a:endParaRPr>
          </a:p>
        </p:txBody>
      </p:sp>
      <p:sp>
        <p:nvSpPr>
          <p:cNvPr id="258" name="Google Shape;258;p35"/>
          <p:cNvSpPr txBox="1"/>
          <p:nvPr>
            <p:ph idx="1" type="body"/>
          </p:nvPr>
        </p:nvSpPr>
        <p:spPr>
          <a:xfrm>
            <a:off x="628650" y="1369225"/>
            <a:ext cx="8162400" cy="33714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chemeClr val="dk1"/>
              </a:buClr>
              <a:buSzPts val="2100"/>
              <a:buNone/>
            </a:pPr>
            <a:r>
              <a:rPr lang="zh-TW"/>
              <a:t>Random Sample Consensus</a:t>
            </a:r>
            <a:endParaRPr/>
          </a:p>
          <a:p>
            <a:pPr indent="0" lvl="0" marL="0" rtl="0" algn="l">
              <a:lnSpc>
                <a:spcPct val="90000"/>
              </a:lnSpc>
              <a:spcBef>
                <a:spcPts val="800"/>
              </a:spcBef>
              <a:spcAft>
                <a:spcPts val="0"/>
              </a:spcAft>
              <a:buClr>
                <a:schemeClr val="dk1"/>
              </a:buClr>
              <a:buSzPts val="2100"/>
              <a:buNone/>
            </a:pPr>
            <a:r>
              <a:rPr lang="zh-TW"/>
              <a:t>Input : </a:t>
            </a:r>
            <a:r>
              <a:rPr lang="zh-TW">
                <a:solidFill>
                  <a:srgbClr val="FF0000"/>
                </a:solidFill>
              </a:rPr>
              <a:t>𝑀</a:t>
            </a:r>
            <a:r>
              <a:rPr lang="zh-TW"/>
              <a:t> match; </a:t>
            </a:r>
            <a:endParaRPr/>
          </a:p>
          <a:p>
            <a:pPr indent="-393700" lvl="1" marL="723900" rtl="0" algn="l">
              <a:lnSpc>
                <a:spcPct val="90000"/>
              </a:lnSpc>
              <a:spcBef>
                <a:spcPts val="400"/>
              </a:spcBef>
              <a:spcAft>
                <a:spcPts val="0"/>
              </a:spcAft>
              <a:buClr>
                <a:schemeClr val="dk1"/>
              </a:buClr>
              <a:buSzPts val="2000"/>
              <a:buFont typeface="Calibri"/>
              <a:buAutoNum type="arabicPeriod"/>
            </a:pPr>
            <a:r>
              <a:rPr lang="zh-TW" sz="2000"/>
              <a:t>Randomly select </a:t>
            </a:r>
            <a:r>
              <a:rPr lang="zh-TW" sz="2000">
                <a:solidFill>
                  <a:srgbClr val="FF0000"/>
                </a:solidFill>
              </a:rPr>
              <a:t>4</a:t>
            </a:r>
            <a:r>
              <a:rPr lang="zh-TW" sz="2000"/>
              <a:t> data points as </a:t>
            </a:r>
            <a:r>
              <a:rPr lang="zh-TW" sz="2000">
                <a:solidFill>
                  <a:srgbClr val="FF0000"/>
                </a:solidFill>
              </a:rPr>
              <a:t>inliers 𝑆</a:t>
            </a:r>
            <a:r>
              <a:rPr lang="zh-TW" sz="2000"/>
              <a:t>.Find a homography matrix </a:t>
            </a:r>
            <a:r>
              <a:rPr lang="zh-TW" sz="2000">
                <a:solidFill>
                  <a:srgbClr val="FF0000"/>
                </a:solidFill>
              </a:rPr>
              <a:t>H</a:t>
            </a:r>
            <a:r>
              <a:rPr lang="zh-TW" sz="2000"/>
              <a:t> to </a:t>
            </a:r>
            <a:r>
              <a:rPr lang="zh-TW" sz="2000">
                <a:solidFill>
                  <a:srgbClr val="FF0000"/>
                </a:solidFill>
              </a:rPr>
              <a:t>𝑆</a:t>
            </a:r>
            <a:r>
              <a:rPr lang="zh-TW" sz="2000"/>
              <a:t>.</a:t>
            </a:r>
            <a:endParaRPr sz="2000"/>
          </a:p>
          <a:p>
            <a:pPr indent="-393700" lvl="1" marL="723900" rtl="0" algn="l">
              <a:lnSpc>
                <a:spcPct val="90000"/>
              </a:lnSpc>
              <a:spcBef>
                <a:spcPts val="400"/>
              </a:spcBef>
              <a:spcAft>
                <a:spcPts val="0"/>
              </a:spcAft>
              <a:buClr>
                <a:schemeClr val="dk1"/>
              </a:buClr>
              <a:buSzPts val="2000"/>
              <a:buFont typeface="Calibri"/>
              <a:buAutoNum type="arabicPeriod"/>
            </a:pPr>
            <a:r>
              <a:rPr lang="zh-TW" sz="2000"/>
              <a:t>Test all </a:t>
            </a:r>
            <a:r>
              <a:rPr lang="zh-TW" sz="2000">
                <a:solidFill>
                  <a:srgbClr val="FF0000"/>
                </a:solidFill>
              </a:rPr>
              <a:t>match(p1 , p2)</a:t>
            </a:r>
            <a:r>
              <a:rPr lang="zh-TW" sz="2000"/>
              <a:t> against </a:t>
            </a:r>
            <a:r>
              <a:rPr lang="zh-TW" sz="2000"/>
              <a:t> </a:t>
            </a:r>
            <a:r>
              <a:rPr lang="zh-TW" sz="2000">
                <a:solidFill>
                  <a:srgbClr val="FF0000"/>
                </a:solidFill>
              </a:rPr>
              <a:t>H</a:t>
            </a:r>
            <a:r>
              <a:rPr lang="zh-TW" sz="2000"/>
              <a:t>, </a:t>
            </a:r>
            <a:r>
              <a:rPr lang="zh-TW" sz="2000"/>
              <a:t>estimate </a:t>
            </a:r>
            <a:r>
              <a:rPr lang="zh-TW" sz="2000">
                <a:solidFill>
                  <a:srgbClr val="FF0000"/>
                </a:solidFill>
              </a:rPr>
              <a:t>p2’ = p1 * H</a:t>
            </a:r>
            <a:r>
              <a:rPr lang="zh-TW" sz="2000"/>
              <a:t> </a:t>
            </a:r>
            <a:br>
              <a:rPr lang="zh-TW" sz="2000"/>
            </a:br>
            <a:r>
              <a:rPr lang="zh-TW" sz="2000"/>
              <a:t>- if the distance between </a:t>
            </a:r>
            <a:r>
              <a:rPr lang="zh-TW" sz="2000">
                <a:solidFill>
                  <a:srgbClr val="FF0000"/>
                </a:solidFill>
              </a:rPr>
              <a:t>p2’</a:t>
            </a:r>
            <a:r>
              <a:rPr lang="zh-TW" sz="2000"/>
              <a:t> and </a:t>
            </a:r>
            <a:r>
              <a:rPr lang="zh-TW" sz="2000">
                <a:solidFill>
                  <a:srgbClr val="FF0000"/>
                </a:solidFill>
              </a:rPr>
              <a:t>p2</a:t>
            </a:r>
            <a:r>
              <a:rPr lang="zh-TW" sz="2000"/>
              <a:t> is small , add the match to </a:t>
            </a:r>
            <a:r>
              <a:rPr lang="zh-TW" sz="2000">
                <a:solidFill>
                  <a:srgbClr val="FF0000"/>
                </a:solidFill>
              </a:rPr>
              <a:t>𝑆</a:t>
            </a:r>
            <a:r>
              <a:rPr lang="zh-TW" sz="2000"/>
              <a:t>, which is called a consensus set.</a:t>
            </a:r>
            <a:endParaRPr sz="2000"/>
          </a:p>
          <a:p>
            <a:pPr indent="-393700" lvl="1" marL="723900" rtl="0" algn="l">
              <a:lnSpc>
                <a:spcPct val="90000"/>
              </a:lnSpc>
              <a:spcBef>
                <a:spcPts val="400"/>
              </a:spcBef>
              <a:spcAft>
                <a:spcPts val="0"/>
              </a:spcAft>
              <a:buClr>
                <a:schemeClr val="dk1"/>
              </a:buClr>
              <a:buSzPts val="2000"/>
              <a:buFont typeface="Calibri"/>
              <a:buAutoNum type="arabicPeriod"/>
            </a:pPr>
            <a:r>
              <a:rPr lang="zh-TW" sz="2000"/>
              <a:t>If </a:t>
            </a:r>
            <a:r>
              <a:rPr lang="zh-TW" sz="2000">
                <a:solidFill>
                  <a:srgbClr val="FF0000"/>
                </a:solidFill>
              </a:rPr>
              <a:t>|𝑆|</a:t>
            </a:r>
            <a:r>
              <a:rPr lang="zh-TW" sz="2000"/>
              <a:t> is larger than ever, mark </a:t>
            </a:r>
            <a:r>
              <a:rPr lang="zh-TW" sz="2000">
                <a:solidFill>
                  <a:srgbClr val="FF0000"/>
                </a:solidFill>
              </a:rPr>
              <a:t>H</a:t>
            </a:r>
            <a:r>
              <a:rPr lang="zh-TW" sz="2000"/>
              <a:t> as the best estimated </a:t>
            </a:r>
            <a:r>
              <a:rPr lang="zh-TW" sz="2000">
                <a:solidFill>
                  <a:srgbClr val="FF0000"/>
                </a:solidFill>
              </a:rPr>
              <a:t>H</a:t>
            </a:r>
            <a:r>
              <a:rPr baseline="30000" lang="zh-TW" sz="2000">
                <a:solidFill>
                  <a:srgbClr val="FF0000"/>
                </a:solidFill>
              </a:rPr>
              <a:t>∗</a:t>
            </a:r>
            <a:r>
              <a:rPr lang="zh-TW" sz="2000"/>
              <a:t>. </a:t>
            </a:r>
            <a:endParaRPr sz="2000"/>
          </a:p>
          <a:p>
            <a:pPr indent="-393700" lvl="1" marL="723900" rtl="0" algn="l">
              <a:lnSpc>
                <a:spcPct val="90000"/>
              </a:lnSpc>
              <a:spcBef>
                <a:spcPts val="400"/>
              </a:spcBef>
              <a:spcAft>
                <a:spcPts val="0"/>
              </a:spcAft>
              <a:buClr>
                <a:schemeClr val="dk1"/>
              </a:buClr>
              <a:buSzPts val="2000"/>
              <a:buFont typeface="Calibri"/>
              <a:buAutoNum type="arabicPeriod"/>
            </a:pPr>
            <a:r>
              <a:rPr lang="zh-TW" sz="2000"/>
              <a:t>If some stopping criterion is satisfied, end</a:t>
            </a:r>
            <a:endParaRPr sz="2000"/>
          </a:p>
          <a:p>
            <a:pPr indent="-393700" lvl="1" marL="723900" rtl="0" algn="l">
              <a:lnSpc>
                <a:spcPct val="90000"/>
              </a:lnSpc>
              <a:spcBef>
                <a:spcPts val="400"/>
              </a:spcBef>
              <a:spcAft>
                <a:spcPts val="0"/>
              </a:spcAft>
              <a:buClr>
                <a:schemeClr val="dk1"/>
              </a:buClr>
              <a:buSzPts val="2000"/>
              <a:buFont typeface="Calibri"/>
              <a:buAutoNum type="arabicPeriod"/>
            </a:pPr>
            <a:r>
              <a:rPr lang="zh-TW" sz="2000"/>
              <a:t>Else go to step 1. </a:t>
            </a:r>
            <a:endParaRPr sz="2000"/>
          </a:p>
          <a:p>
            <a:pPr indent="-38100" lvl="0" marL="177800" rtl="0" algn="l">
              <a:lnSpc>
                <a:spcPct val="90000"/>
              </a:lnSpc>
              <a:spcBef>
                <a:spcPts val="800"/>
              </a:spcBef>
              <a:spcAft>
                <a:spcPts val="0"/>
              </a:spcAft>
              <a:buClr>
                <a:schemeClr val="dk1"/>
              </a:buClr>
              <a:buSzPts val="2100"/>
              <a:buNone/>
            </a:pPr>
            <a:r>
              <a:t/>
            </a:r>
            <a:endParaRPr/>
          </a:p>
          <a:p>
            <a:pPr indent="0" lvl="0" marL="0" rtl="0" algn="l">
              <a:lnSpc>
                <a:spcPct val="90000"/>
              </a:lnSpc>
              <a:spcBef>
                <a:spcPts val="800"/>
              </a:spcBef>
              <a:spcAft>
                <a:spcPts val="0"/>
              </a:spcAft>
              <a:buClr>
                <a:schemeClr val="dk1"/>
              </a:buClr>
              <a:buSzPts val="2100"/>
              <a:buNone/>
            </a:pPr>
            <a:r>
              <a:rPr lang="zh-TW"/>
              <a:t>Note that you can re-estimate the models with the consensus sets.</a:t>
            </a:r>
            <a:endParaRPr/>
          </a:p>
        </p:txBody>
      </p:sp>
      <p:pic>
        <p:nvPicPr>
          <p:cNvPr id="259" name="Google Shape;259;p35"/>
          <p:cNvPicPr preferRelativeResize="0"/>
          <p:nvPr/>
        </p:nvPicPr>
        <p:blipFill rotWithShape="1">
          <a:blip r:embed="rId3">
            <a:alphaModFix/>
          </a:blip>
          <a:srcRect b="0" l="0" r="0" t="0"/>
          <a:stretch/>
        </p:blipFill>
        <p:spPr>
          <a:xfrm>
            <a:off x="4462850" y="83700"/>
            <a:ext cx="4096851" cy="1908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4800"/>
              <a:t>4. Stitching image</a:t>
            </a:r>
            <a:endParaRPr b="1" sz="4800">
              <a:latin typeface="Calibri"/>
              <a:ea typeface="Calibri"/>
              <a:cs typeface="Calibri"/>
              <a:sym typeface="Calibri"/>
            </a:endParaRPr>
          </a:p>
        </p:txBody>
      </p:sp>
      <p:sp>
        <p:nvSpPr>
          <p:cNvPr id="265" name="Google Shape;265;p3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lnSpcReduction="10000"/>
          </a:bodyPr>
          <a:lstStyle/>
          <a:p>
            <a:pPr indent="0" lvl="0" marL="177800" rtl="0" algn="l">
              <a:spcBef>
                <a:spcPts val="0"/>
              </a:spcBef>
              <a:spcAft>
                <a:spcPts val="0"/>
              </a:spcAft>
              <a:buNone/>
            </a:pPr>
            <a:r>
              <a:rPr lang="zh-TW"/>
              <a:t> 1. Using homography matrix </a:t>
            </a:r>
            <a:r>
              <a:rPr lang="zh-TW">
                <a:solidFill>
                  <a:srgbClr val="FF0000"/>
                </a:solidFill>
              </a:rPr>
              <a:t>H</a:t>
            </a:r>
            <a:r>
              <a:rPr lang="zh-TW"/>
              <a:t> to calculate the position of 4 corners of image1 in the perspective of image2  </a:t>
            </a:r>
            <a:endParaRPr/>
          </a:p>
          <a:p>
            <a:pPr indent="0" lvl="0" marL="177800" rtl="0" algn="l">
              <a:spcBef>
                <a:spcPts val="0"/>
              </a:spcBef>
              <a:spcAft>
                <a:spcPts val="0"/>
              </a:spcAft>
              <a:buNone/>
            </a:pPr>
            <a:r>
              <a:rPr lang="zh-TW"/>
              <a:t> 2. Using </a:t>
            </a:r>
            <a:r>
              <a:rPr lang="zh-TW"/>
              <a:t>image1 after perspective transformation to a</a:t>
            </a:r>
            <a:r>
              <a:rPr lang="zh-TW"/>
              <a:t>nalyze the </a:t>
            </a:r>
            <a:r>
              <a:rPr lang="zh-TW">
                <a:solidFill>
                  <a:srgbClr val="9900FF"/>
                </a:solidFill>
              </a:rPr>
              <a:t>size</a:t>
            </a:r>
            <a:r>
              <a:rPr lang="zh-TW"/>
              <a:t> which we need to combine two image together of </a:t>
            </a:r>
            <a:endParaRPr/>
          </a:p>
          <a:p>
            <a:pPr indent="0" lvl="0" marL="177800" rtl="0" algn="l">
              <a:spcBef>
                <a:spcPts val="0"/>
              </a:spcBef>
              <a:spcAft>
                <a:spcPts val="0"/>
              </a:spcAft>
              <a:buNone/>
            </a:pPr>
            <a:r>
              <a:rPr lang="zh-TW"/>
              <a:t> 3. Using </a:t>
            </a:r>
            <a:r>
              <a:rPr lang="zh-TW">
                <a:solidFill>
                  <a:srgbClr val="0000FF"/>
                </a:solidFill>
              </a:rPr>
              <a:t>cv2.warpPerspective(src, M, dsize, ...)</a:t>
            </a:r>
            <a:r>
              <a:rPr lang="zh-TW"/>
              <a:t> to warp the whole image1</a:t>
            </a:r>
            <a:endParaRPr/>
          </a:p>
          <a:p>
            <a:pPr indent="-177800" lvl="1" marL="520700" rtl="0" algn="l">
              <a:spcBef>
                <a:spcPts val="0"/>
              </a:spcBef>
              <a:spcAft>
                <a:spcPts val="0"/>
              </a:spcAft>
              <a:buSzPts val="1400"/>
              <a:buChar char="•"/>
            </a:pPr>
            <a:r>
              <a:rPr lang="zh-TW">
                <a:solidFill>
                  <a:srgbClr val="0000FF"/>
                </a:solidFill>
              </a:rPr>
              <a:t>src</a:t>
            </a:r>
            <a:r>
              <a:rPr lang="zh-TW"/>
              <a:t> is source </a:t>
            </a:r>
            <a:r>
              <a:rPr lang="zh-TW">
                <a:solidFill>
                  <a:srgbClr val="FF0000"/>
                </a:solidFill>
              </a:rPr>
              <a:t>image1</a:t>
            </a:r>
            <a:r>
              <a:rPr lang="zh-TW"/>
              <a:t> , </a:t>
            </a:r>
            <a:r>
              <a:rPr lang="zh-TW">
                <a:solidFill>
                  <a:srgbClr val="0000FF"/>
                </a:solidFill>
              </a:rPr>
              <a:t>M</a:t>
            </a:r>
            <a:r>
              <a:rPr lang="zh-TW"/>
              <a:t> is homography matrix </a:t>
            </a:r>
            <a:r>
              <a:rPr lang="zh-TW">
                <a:solidFill>
                  <a:srgbClr val="FF0000"/>
                </a:solidFill>
              </a:rPr>
              <a:t>H</a:t>
            </a:r>
            <a:r>
              <a:rPr lang="zh-TW"/>
              <a:t> , </a:t>
            </a:r>
            <a:r>
              <a:rPr lang="zh-TW">
                <a:solidFill>
                  <a:srgbClr val="0000FF"/>
                </a:solidFill>
              </a:rPr>
              <a:t>dsize</a:t>
            </a:r>
            <a:r>
              <a:rPr lang="zh-TW"/>
              <a:t> is output image </a:t>
            </a:r>
            <a:r>
              <a:rPr lang="zh-TW">
                <a:solidFill>
                  <a:srgbClr val="FF0000"/>
                </a:solidFill>
              </a:rPr>
              <a:t>size</a:t>
            </a:r>
            <a:endParaRPr>
              <a:solidFill>
                <a:srgbClr val="FF0000"/>
              </a:solidFill>
            </a:endParaRPr>
          </a:p>
          <a:p>
            <a:pPr indent="-177800" lvl="1" marL="520700" rtl="0" algn="l">
              <a:spcBef>
                <a:spcPts val="0"/>
              </a:spcBef>
              <a:spcAft>
                <a:spcPts val="0"/>
              </a:spcAft>
              <a:buSzPts val="1400"/>
              <a:buChar char="•"/>
            </a:pPr>
            <a:r>
              <a:t/>
            </a:r>
            <a:endParaRPr/>
          </a:p>
          <a:p>
            <a:pPr indent="0" lvl="0" marL="177800" rtl="0" algn="l">
              <a:spcBef>
                <a:spcPts val="0"/>
              </a:spcBef>
              <a:spcAft>
                <a:spcPts val="0"/>
              </a:spcAft>
              <a:buNone/>
            </a:pPr>
            <a:r>
              <a:rPr lang="zh-TW"/>
              <a:t>4. Concating two images (for better results you can use </a:t>
            </a:r>
            <a:r>
              <a:rPr lang="zh-TW">
                <a:solidFill>
                  <a:srgbClr val="9900FF"/>
                </a:solidFill>
              </a:rPr>
              <a:t>blending</a:t>
            </a:r>
            <a:r>
              <a:rPr lang="zh-TW"/>
              <a:t> or some ways to improve the quality of overlap part)</a:t>
            </a:r>
            <a:br>
              <a:rPr lang="zh-TW"/>
            </a:br>
            <a:endParaRPr/>
          </a:p>
          <a:p>
            <a:pPr indent="0" lvl="0" marL="177800" rtl="0" algn="l">
              <a:spcBef>
                <a:spcPts val="0"/>
              </a:spcBef>
              <a:spcAft>
                <a:spcPts val="0"/>
              </a:spcAft>
              <a:buNone/>
            </a:pPr>
            <a:r>
              <a:rPr lang="zh-TW"/>
              <a:t>For </a:t>
            </a:r>
            <a:r>
              <a:rPr lang="zh-TW">
                <a:solidFill>
                  <a:srgbClr val="FF0000"/>
                </a:solidFill>
              </a:rPr>
              <a:t>stitching images</a:t>
            </a:r>
            <a:r>
              <a:rPr lang="zh-TW"/>
              <a:t> you can use </a:t>
            </a:r>
            <a:r>
              <a:rPr lang="zh-TW">
                <a:solidFill>
                  <a:srgbClr val="FF0000"/>
                </a:solidFill>
              </a:rPr>
              <a:t>any function of OpenCV</a:t>
            </a:r>
            <a:endParaRPr/>
          </a:p>
        </p:txBody>
      </p:sp>
      <p:pic>
        <p:nvPicPr>
          <p:cNvPr id="266" name="Google Shape;266;p36"/>
          <p:cNvPicPr preferRelativeResize="0"/>
          <p:nvPr/>
        </p:nvPicPr>
        <p:blipFill>
          <a:blip r:embed="rId3">
            <a:alphaModFix/>
          </a:blip>
          <a:stretch>
            <a:fillRect/>
          </a:stretch>
        </p:blipFill>
        <p:spPr>
          <a:xfrm>
            <a:off x="1202950" y="3141606"/>
            <a:ext cx="4187197" cy="2060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idx="1" type="body"/>
          </p:nvPr>
        </p:nvSpPr>
        <p:spPr>
          <a:xfrm>
            <a:off x="628650" y="1268044"/>
            <a:ext cx="7886700" cy="3263400"/>
          </a:xfrm>
          <a:prstGeom prst="rect">
            <a:avLst/>
          </a:prstGeom>
        </p:spPr>
        <p:txBody>
          <a:bodyPr anchorCtr="0" anchor="t" bIns="34275" lIns="68575" spcFirstLastPara="1" rIns="68575" wrap="square" tIns="34275">
            <a:normAutofit/>
          </a:bodyPr>
          <a:lstStyle/>
          <a:p>
            <a:pPr indent="-171450" lvl="0" marL="177800" rtl="0" algn="l">
              <a:spcBef>
                <a:spcPts val="0"/>
              </a:spcBef>
              <a:spcAft>
                <a:spcPts val="0"/>
              </a:spcAft>
              <a:buSzPts val="2100"/>
              <a:buChar char="•"/>
            </a:pPr>
            <a:r>
              <a:rPr lang="zh-TW"/>
              <a:t>Assume</a:t>
            </a:r>
            <a:r>
              <a:rPr lang="zh-TW">
                <a:solidFill>
                  <a:srgbClr val="0000FF"/>
                </a:solidFill>
              </a:rPr>
              <a:t> image1</a:t>
            </a:r>
            <a:r>
              <a:rPr lang="zh-TW"/>
              <a:t> is on left hand side and </a:t>
            </a:r>
            <a:r>
              <a:rPr lang="zh-TW">
                <a:solidFill>
                  <a:srgbClr val="FF0000"/>
                </a:solidFill>
              </a:rPr>
              <a:t>image2</a:t>
            </a:r>
            <a:r>
              <a:rPr lang="zh-TW"/>
              <a:t> is on right hand side</a:t>
            </a:r>
            <a:endParaRPr/>
          </a:p>
          <a:p>
            <a:pPr indent="-171450" lvl="0" marL="177800" rtl="0" algn="l">
              <a:spcBef>
                <a:spcPts val="0"/>
              </a:spcBef>
              <a:spcAft>
                <a:spcPts val="0"/>
              </a:spcAft>
              <a:buSzPts val="2100"/>
              <a:buChar char="•"/>
            </a:pPr>
            <a:r>
              <a:rPr lang="zh-TW">
                <a:solidFill>
                  <a:srgbClr val="9900FF"/>
                </a:solidFill>
              </a:rPr>
              <a:t>Size </a:t>
            </a:r>
            <a:r>
              <a:rPr lang="zh-TW">
                <a:solidFill>
                  <a:srgbClr val="000000"/>
                </a:solidFill>
              </a:rPr>
              <a:t>we need</a:t>
            </a:r>
            <a:r>
              <a:rPr lang="zh-TW">
                <a:solidFill>
                  <a:srgbClr val="9900FF"/>
                </a:solidFill>
              </a:rPr>
              <a:t> </a:t>
            </a:r>
            <a:r>
              <a:rPr lang="zh-TW"/>
              <a:t>= </a:t>
            </a:r>
            <a:r>
              <a:rPr lang="zh-TW"/>
              <a:t> (</a:t>
            </a:r>
            <a:r>
              <a:rPr lang="zh-TW">
                <a:solidFill>
                  <a:srgbClr val="FF0000"/>
                </a:solidFill>
              </a:rPr>
              <a:t>w2</a:t>
            </a:r>
            <a:r>
              <a:rPr lang="zh-TW"/>
              <a:t> + abs(</a:t>
            </a:r>
            <a:r>
              <a:rPr lang="zh-TW">
                <a:solidFill>
                  <a:srgbClr val="0000FF"/>
                </a:solidFill>
              </a:rPr>
              <a:t>x1’</a:t>
            </a:r>
            <a:r>
              <a:rPr lang="zh-TW"/>
              <a:t>) , </a:t>
            </a:r>
            <a:r>
              <a:rPr lang="zh-TW">
                <a:solidFill>
                  <a:srgbClr val="FF0000"/>
                </a:solidFill>
              </a:rPr>
              <a:t>h2</a:t>
            </a:r>
            <a:r>
              <a:rPr lang="zh-TW"/>
              <a:t> + abs(</a:t>
            </a:r>
            <a:r>
              <a:rPr lang="zh-TW">
                <a:solidFill>
                  <a:srgbClr val="0000FF"/>
                </a:solidFill>
              </a:rPr>
              <a:t>y1’</a:t>
            </a:r>
            <a:r>
              <a:rPr lang="zh-TW"/>
              <a:t>))</a:t>
            </a:r>
            <a:endParaRPr/>
          </a:p>
        </p:txBody>
      </p:sp>
      <p:sp>
        <p:nvSpPr>
          <p:cNvPr id="272" name="Google Shape;272;p3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3600"/>
              <a:t>4. Stitching image - more detail</a:t>
            </a:r>
            <a:endParaRPr b="1" sz="3600">
              <a:latin typeface="Calibri"/>
              <a:ea typeface="Calibri"/>
              <a:cs typeface="Calibri"/>
              <a:sym typeface="Calibri"/>
            </a:endParaRPr>
          </a:p>
        </p:txBody>
      </p:sp>
      <p:grpSp>
        <p:nvGrpSpPr>
          <p:cNvPr id="273" name="Google Shape;273;p37"/>
          <p:cNvGrpSpPr/>
          <p:nvPr/>
        </p:nvGrpSpPr>
        <p:grpSpPr>
          <a:xfrm>
            <a:off x="586625" y="1769163"/>
            <a:ext cx="8345400" cy="3374338"/>
            <a:chOff x="586625" y="1769163"/>
            <a:chExt cx="8345400" cy="3374338"/>
          </a:xfrm>
        </p:grpSpPr>
        <p:grpSp>
          <p:nvGrpSpPr>
            <p:cNvPr id="274" name="Google Shape;274;p37"/>
            <p:cNvGrpSpPr/>
            <p:nvPr/>
          </p:nvGrpSpPr>
          <p:grpSpPr>
            <a:xfrm>
              <a:off x="586625" y="1769163"/>
              <a:ext cx="8345400" cy="3374338"/>
              <a:chOff x="764900" y="1466613"/>
              <a:chExt cx="8345400" cy="3374338"/>
            </a:xfrm>
          </p:grpSpPr>
          <p:grpSp>
            <p:nvGrpSpPr>
              <p:cNvPr id="275" name="Google Shape;275;p37"/>
              <p:cNvGrpSpPr/>
              <p:nvPr/>
            </p:nvGrpSpPr>
            <p:grpSpPr>
              <a:xfrm>
                <a:off x="764900" y="1466613"/>
                <a:ext cx="8345400" cy="3374338"/>
                <a:chOff x="764900" y="1466613"/>
                <a:chExt cx="8345400" cy="3374338"/>
              </a:xfrm>
            </p:grpSpPr>
            <p:sp>
              <p:nvSpPr>
                <p:cNvPr id="276" name="Google Shape;276;p37"/>
                <p:cNvSpPr/>
                <p:nvPr/>
              </p:nvSpPr>
              <p:spPr>
                <a:xfrm>
                  <a:off x="4311550" y="1899925"/>
                  <a:ext cx="3395700" cy="2336400"/>
                </a:xfrm>
                <a:prstGeom prst="rect">
                  <a:avLst/>
                </a:prstGeom>
                <a:noFill/>
                <a:ln cap="flat" cmpd="sng" w="9525">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p:nvPr/>
              </p:nvSpPr>
              <p:spPr>
                <a:xfrm>
                  <a:off x="5126800" y="1899925"/>
                  <a:ext cx="2580300" cy="16893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37"/>
                <p:cNvGrpSpPr/>
                <p:nvPr/>
              </p:nvGrpSpPr>
              <p:grpSpPr>
                <a:xfrm>
                  <a:off x="1134700" y="2126875"/>
                  <a:ext cx="4967025" cy="2118000"/>
                  <a:chOff x="1134700" y="2126875"/>
                  <a:chExt cx="4967025" cy="2118000"/>
                </a:xfrm>
              </p:grpSpPr>
              <p:sp>
                <p:nvSpPr>
                  <p:cNvPr id="279" name="Google Shape;279;p37"/>
                  <p:cNvSpPr/>
                  <p:nvPr/>
                </p:nvSpPr>
                <p:spPr>
                  <a:xfrm>
                    <a:off x="1134700" y="2156275"/>
                    <a:ext cx="1512900" cy="2059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rot="5400000">
                    <a:off x="4151875" y="2295025"/>
                    <a:ext cx="2118000" cy="1781700"/>
                  </a:xfrm>
                  <a:prstGeom prst="trapezoid">
                    <a:avLst>
                      <a:gd fmla="val 25000"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37"/>
                  <p:cNvCxnSpPr>
                    <a:stCxn id="279" idx="3"/>
                    <a:endCxn id="280" idx="2"/>
                  </p:cNvCxnSpPr>
                  <p:nvPr/>
                </p:nvCxnSpPr>
                <p:spPr>
                  <a:xfrm>
                    <a:off x="2647600" y="3185875"/>
                    <a:ext cx="1672500" cy="0"/>
                  </a:xfrm>
                  <a:prstGeom prst="straightConnector1">
                    <a:avLst/>
                  </a:prstGeom>
                  <a:noFill/>
                  <a:ln cap="flat" cmpd="sng" w="28575">
                    <a:solidFill>
                      <a:schemeClr val="dk2"/>
                    </a:solidFill>
                    <a:prstDash val="solid"/>
                    <a:round/>
                    <a:headEnd len="med" w="med" type="none"/>
                    <a:tailEnd len="med" w="med" type="triangle"/>
                  </a:ln>
                </p:spPr>
              </p:cxnSp>
              <p:sp>
                <p:nvSpPr>
                  <p:cNvPr id="282" name="Google Shape;282;p37"/>
                  <p:cNvSpPr txBox="1"/>
                  <p:nvPr/>
                </p:nvSpPr>
                <p:spPr>
                  <a:xfrm>
                    <a:off x="2647600" y="2682150"/>
                    <a:ext cx="172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latin typeface="Calibri"/>
                        <a:ea typeface="Calibri"/>
                        <a:cs typeface="Calibri"/>
                        <a:sym typeface="Calibri"/>
                      </a:rPr>
                      <a:t>H (homography)</a:t>
                    </a:r>
                    <a:endParaRPr sz="1800">
                      <a:solidFill>
                        <a:srgbClr val="FF0000"/>
                      </a:solidFill>
                      <a:latin typeface="Calibri"/>
                      <a:ea typeface="Calibri"/>
                      <a:cs typeface="Calibri"/>
                      <a:sym typeface="Calibri"/>
                    </a:endParaRPr>
                  </a:p>
                </p:txBody>
              </p:sp>
            </p:grpSp>
            <p:sp>
              <p:nvSpPr>
                <p:cNvPr id="283" name="Google Shape;283;p37"/>
                <p:cNvSpPr txBox="1"/>
                <p:nvPr/>
              </p:nvSpPr>
              <p:spPr>
                <a:xfrm>
                  <a:off x="764900" y="4379250"/>
                  <a:ext cx="116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sp>
              <p:nvSpPr>
                <p:cNvPr id="284" name="Google Shape;284;p37"/>
                <p:cNvSpPr txBox="1"/>
                <p:nvPr/>
              </p:nvSpPr>
              <p:spPr>
                <a:xfrm>
                  <a:off x="3846150" y="4379250"/>
                  <a:ext cx="128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sp>
              <p:nvSpPr>
                <p:cNvPr id="285" name="Google Shape;285;p37"/>
                <p:cNvSpPr txBox="1"/>
                <p:nvPr/>
              </p:nvSpPr>
              <p:spPr>
                <a:xfrm>
                  <a:off x="5849550" y="1466613"/>
                  <a:ext cx="231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Calibri"/>
                      <a:ea typeface="Calibri"/>
                      <a:cs typeface="Calibri"/>
                      <a:sym typeface="Calibri"/>
                    </a:rPr>
                    <a:t>width of image2 = </a:t>
                  </a:r>
                  <a:r>
                    <a:rPr lang="zh-TW" sz="1800">
                      <a:solidFill>
                        <a:srgbClr val="FF0000"/>
                      </a:solidFill>
                      <a:latin typeface="Calibri"/>
                      <a:ea typeface="Calibri"/>
                      <a:cs typeface="Calibri"/>
                      <a:sym typeface="Calibri"/>
                    </a:rPr>
                    <a:t>w2</a:t>
                  </a:r>
                  <a:endParaRPr sz="1800">
                    <a:solidFill>
                      <a:srgbClr val="FF0000"/>
                    </a:solidFill>
                    <a:latin typeface="Calibri"/>
                    <a:ea typeface="Calibri"/>
                    <a:cs typeface="Calibri"/>
                    <a:sym typeface="Calibri"/>
                  </a:endParaRPr>
                </a:p>
              </p:txBody>
            </p:sp>
            <p:sp>
              <p:nvSpPr>
                <p:cNvPr id="286" name="Google Shape;286;p37"/>
                <p:cNvSpPr txBox="1"/>
                <p:nvPr/>
              </p:nvSpPr>
              <p:spPr>
                <a:xfrm>
                  <a:off x="7754300" y="2450125"/>
                  <a:ext cx="135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Calibri"/>
                      <a:ea typeface="Calibri"/>
                      <a:cs typeface="Calibri"/>
                      <a:sym typeface="Calibri"/>
                    </a:rPr>
                    <a:t>height of image2 = </a:t>
                  </a:r>
                  <a:r>
                    <a:rPr lang="zh-TW" sz="1800">
                      <a:solidFill>
                        <a:srgbClr val="FF0000"/>
                      </a:solidFill>
                      <a:latin typeface="Calibri"/>
                      <a:ea typeface="Calibri"/>
                      <a:cs typeface="Calibri"/>
                      <a:sym typeface="Calibri"/>
                    </a:rPr>
                    <a:t>h2</a:t>
                  </a:r>
                  <a:endParaRPr sz="1800">
                    <a:solidFill>
                      <a:srgbClr val="FF0000"/>
                    </a:solidFill>
                    <a:latin typeface="Calibri"/>
                    <a:ea typeface="Calibri"/>
                    <a:cs typeface="Calibri"/>
                    <a:sym typeface="Calibri"/>
                  </a:endParaRPr>
                </a:p>
              </p:txBody>
            </p:sp>
          </p:grpSp>
          <p:sp>
            <p:nvSpPr>
              <p:cNvPr id="287" name="Google Shape;287;p37"/>
              <p:cNvSpPr txBox="1"/>
              <p:nvPr/>
            </p:nvSpPr>
            <p:spPr>
              <a:xfrm>
                <a:off x="5126850" y="3189025"/>
                <a:ext cx="92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latin typeface="Calibri"/>
                    <a:ea typeface="Calibri"/>
                    <a:cs typeface="Calibri"/>
                    <a:sym typeface="Calibri"/>
                  </a:rPr>
                  <a:t>O (0 , 0)</a:t>
                </a:r>
                <a:endParaRPr sz="1800">
                  <a:solidFill>
                    <a:srgbClr val="FF0000"/>
                  </a:solidFill>
                  <a:latin typeface="Calibri"/>
                  <a:ea typeface="Calibri"/>
                  <a:cs typeface="Calibri"/>
                  <a:sym typeface="Calibri"/>
                </a:endParaRPr>
              </a:p>
            </p:txBody>
          </p:sp>
        </p:grpSp>
        <p:sp>
          <p:nvSpPr>
            <p:cNvPr id="288" name="Google Shape;288;p37"/>
            <p:cNvSpPr/>
            <p:nvPr/>
          </p:nvSpPr>
          <p:spPr>
            <a:xfrm>
              <a:off x="4059425" y="4437925"/>
              <a:ext cx="168000" cy="1512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875300" y="4437925"/>
              <a:ext cx="168000" cy="1512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 name="Google Shape;290;p37"/>
            <p:cNvSpPr/>
            <p:nvPr/>
          </p:nvSpPr>
          <p:spPr>
            <a:xfrm>
              <a:off x="4874650" y="3799275"/>
              <a:ext cx="168000" cy="1512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37"/>
          <p:cNvSpPr txBox="1"/>
          <p:nvPr/>
        </p:nvSpPr>
        <p:spPr>
          <a:xfrm>
            <a:off x="6755275" y="479950"/>
            <a:ext cx="2277600" cy="78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Calibri"/>
                <a:ea typeface="Calibri"/>
                <a:cs typeface="Calibri"/>
                <a:sym typeface="Calibri"/>
              </a:rPr>
              <a:t>corners’ = corners * H</a:t>
            </a:r>
            <a:endParaRPr>
              <a:latin typeface="Calibri"/>
              <a:ea typeface="Calibri"/>
              <a:cs typeface="Calibri"/>
              <a:sym typeface="Calibri"/>
            </a:endParaRPr>
          </a:p>
          <a:p>
            <a:pPr indent="0" lvl="0" marL="0" rtl="0" algn="l">
              <a:lnSpc>
                <a:spcPct val="90000"/>
              </a:lnSpc>
              <a:spcBef>
                <a:spcPts val="0"/>
              </a:spcBef>
              <a:spcAft>
                <a:spcPts val="0"/>
              </a:spcAft>
              <a:buNone/>
            </a:pPr>
            <a:r>
              <a:rPr lang="zh-TW">
                <a:solidFill>
                  <a:srgbClr val="0000FF"/>
                </a:solidFill>
                <a:latin typeface="Calibri"/>
                <a:ea typeface="Calibri"/>
                <a:cs typeface="Calibri"/>
                <a:sym typeface="Calibri"/>
              </a:rPr>
              <a:t>x1</a:t>
            </a:r>
            <a:r>
              <a:rPr lang="zh-TW">
                <a:solidFill>
                  <a:schemeClr val="dk1"/>
                </a:solidFill>
                <a:latin typeface="Calibri"/>
                <a:ea typeface="Calibri"/>
                <a:cs typeface="Calibri"/>
                <a:sym typeface="Calibri"/>
              </a:rPr>
              <a:t>’ = min(min(corners’_x),0)</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zh-TW">
                <a:solidFill>
                  <a:srgbClr val="0000FF"/>
                </a:solidFill>
                <a:latin typeface="Calibri"/>
                <a:ea typeface="Calibri"/>
                <a:cs typeface="Calibri"/>
                <a:sym typeface="Calibri"/>
              </a:rPr>
              <a:t>y1</a:t>
            </a:r>
            <a:r>
              <a:rPr lang="zh-TW">
                <a:solidFill>
                  <a:schemeClr val="dk1"/>
                </a:solidFill>
                <a:latin typeface="Calibri"/>
                <a:ea typeface="Calibri"/>
                <a:cs typeface="Calibri"/>
                <a:sym typeface="Calibri"/>
              </a:rPr>
              <a:t>’ = min(min(corners’_y),0)</a:t>
            </a:r>
            <a:endParaRPr sz="7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3600"/>
              <a:t>4. Stitching image - more detail</a:t>
            </a:r>
            <a:endParaRPr b="1" sz="3600">
              <a:latin typeface="Calibri"/>
              <a:ea typeface="Calibri"/>
              <a:cs typeface="Calibri"/>
              <a:sym typeface="Calibri"/>
            </a:endParaRPr>
          </a:p>
        </p:txBody>
      </p:sp>
      <p:sp>
        <p:nvSpPr>
          <p:cNvPr id="297" name="Google Shape;297;p3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171450" lvl="0" marL="177800" rtl="0" algn="l">
              <a:spcBef>
                <a:spcPts val="0"/>
              </a:spcBef>
              <a:spcAft>
                <a:spcPts val="0"/>
              </a:spcAft>
              <a:buSzPts val="2100"/>
              <a:buChar char="•"/>
            </a:pPr>
            <a:r>
              <a:rPr lang="zh-TW"/>
              <a:t> Example for image1 applys perspective transformation</a:t>
            </a:r>
            <a:endParaRPr>
              <a:solidFill>
                <a:srgbClr val="FF0000"/>
              </a:solidFill>
            </a:endParaRPr>
          </a:p>
        </p:txBody>
      </p:sp>
      <p:pic>
        <p:nvPicPr>
          <p:cNvPr id="298" name="Google Shape;298;p38"/>
          <p:cNvPicPr preferRelativeResize="0"/>
          <p:nvPr/>
        </p:nvPicPr>
        <p:blipFill>
          <a:blip r:embed="rId3">
            <a:alphaModFix/>
          </a:blip>
          <a:stretch>
            <a:fillRect/>
          </a:stretch>
        </p:blipFill>
        <p:spPr>
          <a:xfrm>
            <a:off x="953900" y="1768244"/>
            <a:ext cx="4187197" cy="206081"/>
          </a:xfrm>
          <a:prstGeom prst="rect">
            <a:avLst/>
          </a:prstGeom>
          <a:noFill/>
          <a:ln>
            <a:noFill/>
          </a:ln>
        </p:spPr>
      </p:pic>
      <p:grpSp>
        <p:nvGrpSpPr>
          <p:cNvPr id="299" name="Google Shape;299;p38"/>
          <p:cNvGrpSpPr/>
          <p:nvPr/>
        </p:nvGrpSpPr>
        <p:grpSpPr>
          <a:xfrm>
            <a:off x="267658" y="2109525"/>
            <a:ext cx="8608686" cy="2826001"/>
            <a:chOff x="154020" y="2101100"/>
            <a:chExt cx="8608686" cy="2826001"/>
          </a:xfrm>
        </p:grpSpPr>
        <p:cxnSp>
          <p:nvCxnSpPr>
            <p:cNvPr id="300" name="Google Shape;300;p38"/>
            <p:cNvCxnSpPr>
              <a:stCxn id="301" idx="3"/>
              <a:endCxn id="302" idx="1"/>
            </p:cNvCxnSpPr>
            <p:nvPr/>
          </p:nvCxnSpPr>
          <p:spPr>
            <a:xfrm>
              <a:off x="3775620" y="3514101"/>
              <a:ext cx="1365600" cy="0"/>
            </a:xfrm>
            <a:prstGeom prst="straightConnector1">
              <a:avLst/>
            </a:prstGeom>
            <a:noFill/>
            <a:ln cap="flat" cmpd="sng" w="28575">
              <a:solidFill>
                <a:schemeClr val="dk2"/>
              </a:solidFill>
              <a:prstDash val="solid"/>
              <a:round/>
              <a:headEnd len="med" w="med" type="none"/>
              <a:tailEnd len="med" w="med" type="triangle"/>
            </a:ln>
          </p:spPr>
        </p:cxnSp>
        <p:sp>
          <p:nvSpPr>
            <p:cNvPr id="303" name="Google Shape;303;p38"/>
            <p:cNvSpPr txBox="1"/>
            <p:nvPr/>
          </p:nvSpPr>
          <p:spPr>
            <a:xfrm>
              <a:off x="4185288" y="3005125"/>
              <a:ext cx="38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latin typeface="Calibri"/>
                  <a:ea typeface="Calibri"/>
                  <a:cs typeface="Calibri"/>
                  <a:sym typeface="Calibri"/>
                </a:rPr>
                <a:t>H </a:t>
              </a:r>
              <a:endParaRPr sz="1800">
                <a:solidFill>
                  <a:srgbClr val="FF0000"/>
                </a:solidFill>
                <a:latin typeface="Calibri"/>
                <a:ea typeface="Calibri"/>
                <a:cs typeface="Calibri"/>
                <a:sym typeface="Calibri"/>
              </a:endParaRPr>
            </a:p>
          </p:txBody>
        </p:sp>
        <p:pic>
          <p:nvPicPr>
            <p:cNvPr id="301" name="Google Shape;301;p38"/>
            <p:cNvPicPr preferRelativeResize="0"/>
            <p:nvPr/>
          </p:nvPicPr>
          <p:blipFill>
            <a:blip r:embed="rId4">
              <a:alphaModFix/>
            </a:blip>
            <a:stretch>
              <a:fillRect/>
            </a:stretch>
          </p:blipFill>
          <p:spPr>
            <a:xfrm>
              <a:off x="154020" y="2101100"/>
              <a:ext cx="3621600" cy="2826000"/>
            </a:xfrm>
            <a:prstGeom prst="rect">
              <a:avLst/>
            </a:prstGeom>
            <a:noFill/>
            <a:ln>
              <a:noFill/>
            </a:ln>
          </p:spPr>
        </p:pic>
        <p:pic>
          <p:nvPicPr>
            <p:cNvPr id="302" name="Google Shape;302;p38"/>
            <p:cNvPicPr preferRelativeResize="0"/>
            <p:nvPr/>
          </p:nvPicPr>
          <p:blipFill>
            <a:blip r:embed="rId5">
              <a:alphaModFix/>
            </a:blip>
            <a:stretch>
              <a:fillRect/>
            </a:stretch>
          </p:blipFill>
          <p:spPr>
            <a:xfrm>
              <a:off x="5141105" y="2101100"/>
              <a:ext cx="3621601" cy="2826001"/>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3600"/>
              <a:t>4. Stitching image - more detail</a:t>
            </a:r>
            <a:endParaRPr b="1" sz="3600">
              <a:latin typeface="Calibri"/>
              <a:ea typeface="Calibri"/>
              <a:cs typeface="Calibri"/>
              <a:sym typeface="Calibri"/>
            </a:endParaRPr>
          </a:p>
        </p:txBody>
      </p:sp>
      <p:sp>
        <p:nvSpPr>
          <p:cNvPr id="309" name="Google Shape;309;p39"/>
          <p:cNvSpPr txBox="1"/>
          <p:nvPr>
            <p:ph idx="1" type="body"/>
          </p:nvPr>
        </p:nvSpPr>
        <p:spPr>
          <a:xfrm>
            <a:off x="628650" y="1167519"/>
            <a:ext cx="7886700" cy="3263400"/>
          </a:xfrm>
          <a:prstGeom prst="rect">
            <a:avLst/>
          </a:prstGeom>
        </p:spPr>
        <p:txBody>
          <a:bodyPr anchorCtr="0" anchor="t" bIns="34275" lIns="68575" spcFirstLastPara="1" rIns="68575" wrap="square" tIns="34275">
            <a:normAutofit/>
          </a:bodyPr>
          <a:lstStyle/>
          <a:p>
            <a:pPr indent="-171450" lvl="0" marL="177800" rtl="0" algn="l">
              <a:spcBef>
                <a:spcPts val="0"/>
              </a:spcBef>
              <a:spcAft>
                <a:spcPts val="0"/>
              </a:spcAft>
              <a:buSzPts val="2100"/>
              <a:buChar char="•"/>
            </a:pPr>
            <a:r>
              <a:rPr lang="zh-TW"/>
              <a:t>For image2 u</a:t>
            </a:r>
            <a:r>
              <a:rPr lang="zh-TW"/>
              <a:t>sing </a:t>
            </a:r>
            <a:r>
              <a:rPr lang="zh-TW">
                <a:solidFill>
                  <a:srgbClr val="9900FF"/>
                </a:solidFill>
              </a:rPr>
              <a:t>affine translation</a:t>
            </a:r>
            <a:r>
              <a:rPr lang="zh-TW"/>
              <a:t> to move the image2 origin </a:t>
            </a:r>
            <a:r>
              <a:rPr lang="zh-TW">
                <a:solidFill>
                  <a:srgbClr val="FF0000"/>
                </a:solidFill>
              </a:rPr>
              <a:t>O</a:t>
            </a:r>
            <a:r>
              <a:rPr lang="zh-TW"/>
              <a:t> to </a:t>
            </a:r>
            <a:r>
              <a:rPr lang="zh-TW">
                <a:solidFill>
                  <a:srgbClr val="0000FF"/>
                </a:solidFill>
              </a:rPr>
              <a:t>C1’ </a:t>
            </a:r>
            <a:r>
              <a:rPr lang="zh-TW"/>
              <a:t>. </a:t>
            </a:r>
            <a:br>
              <a:rPr lang="zh-TW"/>
            </a:br>
            <a:r>
              <a:rPr lang="zh-TW"/>
              <a:t>Let two image in smae image size and it’s eayier to combine they.</a:t>
            </a:r>
            <a:br>
              <a:rPr lang="zh-TW"/>
            </a:br>
            <a:endParaRPr/>
          </a:p>
          <a:p>
            <a:pPr indent="-171450" lvl="0" marL="177800" rtl="0" algn="l">
              <a:spcBef>
                <a:spcPts val="0"/>
              </a:spcBef>
              <a:spcAft>
                <a:spcPts val="0"/>
              </a:spcAft>
              <a:buSzPts val="2100"/>
              <a:buChar char="•"/>
            </a:pPr>
            <a:r>
              <a:rPr lang="zh-TW">
                <a:solidFill>
                  <a:srgbClr val="FF0000"/>
                </a:solidFill>
              </a:rPr>
              <a:t>Your translation matrix need multiple H</a:t>
            </a:r>
            <a:r>
              <a:rPr lang="zh-TW"/>
              <a:t> because we need translate it in the perspective of image2</a:t>
            </a:r>
            <a:endParaRPr/>
          </a:p>
        </p:txBody>
      </p:sp>
      <p:grpSp>
        <p:nvGrpSpPr>
          <p:cNvPr id="310" name="Google Shape;310;p39"/>
          <p:cNvGrpSpPr/>
          <p:nvPr/>
        </p:nvGrpSpPr>
        <p:grpSpPr>
          <a:xfrm>
            <a:off x="4841002" y="2900563"/>
            <a:ext cx="4082801" cy="2207536"/>
            <a:chOff x="586617" y="2202475"/>
            <a:chExt cx="6942358" cy="3726428"/>
          </a:xfrm>
        </p:grpSpPr>
        <p:grpSp>
          <p:nvGrpSpPr>
            <p:cNvPr id="311" name="Google Shape;311;p39"/>
            <p:cNvGrpSpPr/>
            <p:nvPr/>
          </p:nvGrpSpPr>
          <p:grpSpPr>
            <a:xfrm>
              <a:off x="586617" y="2202475"/>
              <a:ext cx="6942358" cy="3726428"/>
              <a:chOff x="764892" y="1899925"/>
              <a:chExt cx="6942358" cy="3726428"/>
            </a:xfrm>
          </p:grpSpPr>
          <p:grpSp>
            <p:nvGrpSpPr>
              <p:cNvPr id="312" name="Google Shape;312;p39"/>
              <p:cNvGrpSpPr/>
              <p:nvPr/>
            </p:nvGrpSpPr>
            <p:grpSpPr>
              <a:xfrm>
                <a:off x="764892" y="1899925"/>
                <a:ext cx="6942358" cy="3726428"/>
                <a:chOff x="764892" y="1899925"/>
                <a:chExt cx="6942358" cy="3726428"/>
              </a:xfrm>
            </p:grpSpPr>
            <p:sp>
              <p:nvSpPr>
                <p:cNvPr id="313" name="Google Shape;313;p39"/>
                <p:cNvSpPr/>
                <p:nvPr/>
              </p:nvSpPr>
              <p:spPr>
                <a:xfrm>
                  <a:off x="4311550" y="1899925"/>
                  <a:ext cx="3395700" cy="2336400"/>
                </a:xfrm>
                <a:prstGeom prst="rect">
                  <a:avLst/>
                </a:prstGeom>
                <a:noFill/>
                <a:ln cap="flat" cmpd="sng" w="9525">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5126800" y="1899925"/>
                  <a:ext cx="2580300" cy="16893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39"/>
                <p:cNvGrpSpPr/>
                <p:nvPr/>
              </p:nvGrpSpPr>
              <p:grpSpPr>
                <a:xfrm>
                  <a:off x="1134700" y="2126875"/>
                  <a:ext cx="4967025" cy="2118000"/>
                  <a:chOff x="1134700" y="2126875"/>
                  <a:chExt cx="4967025" cy="2118000"/>
                </a:xfrm>
              </p:grpSpPr>
              <p:sp>
                <p:nvSpPr>
                  <p:cNvPr id="316" name="Google Shape;316;p39"/>
                  <p:cNvSpPr/>
                  <p:nvPr/>
                </p:nvSpPr>
                <p:spPr>
                  <a:xfrm>
                    <a:off x="1134700" y="2156275"/>
                    <a:ext cx="1512900" cy="2059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rot="5400000">
                    <a:off x="4151875" y="2295025"/>
                    <a:ext cx="2118000" cy="1781700"/>
                  </a:xfrm>
                  <a:prstGeom prst="trapezoid">
                    <a:avLst>
                      <a:gd fmla="val 25000"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 name="Google Shape;318;p39"/>
                  <p:cNvCxnSpPr>
                    <a:stCxn id="316" idx="3"/>
                    <a:endCxn id="317" idx="2"/>
                  </p:cNvCxnSpPr>
                  <p:nvPr/>
                </p:nvCxnSpPr>
                <p:spPr>
                  <a:xfrm>
                    <a:off x="2647600" y="3185875"/>
                    <a:ext cx="1672500" cy="0"/>
                  </a:xfrm>
                  <a:prstGeom prst="straightConnector1">
                    <a:avLst/>
                  </a:prstGeom>
                  <a:noFill/>
                  <a:ln cap="flat" cmpd="sng" w="28575">
                    <a:solidFill>
                      <a:schemeClr val="dk2"/>
                    </a:solidFill>
                    <a:prstDash val="solid"/>
                    <a:round/>
                    <a:headEnd len="med" w="med" type="none"/>
                    <a:tailEnd len="med" w="med" type="triangle"/>
                  </a:ln>
                </p:spPr>
              </p:cxnSp>
              <p:sp>
                <p:nvSpPr>
                  <p:cNvPr id="319" name="Google Shape;319;p39"/>
                  <p:cNvSpPr txBox="1"/>
                  <p:nvPr/>
                </p:nvSpPr>
                <p:spPr>
                  <a:xfrm>
                    <a:off x="3135523" y="2492275"/>
                    <a:ext cx="696600" cy="77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latin typeface="Calibri"/>
                        <a:ea typeface="Calibri"/>
                        <a:cs typeface="Calibri"/>
                        <a:sym typeface="Calibri"/>
                      </a:rPr>
                      <a:t>H </a:t>
                    </a:r>
                    <a:endParaRPr sz="1800">
                      <a:solidFill>
                        <a:srgbClr val="FF0000"/>
                      </a:solidFill>
                      <a:latin typeface="Calibri"/>
                      <a:ea typeface="Calibri"/>
                      <a:cs typeface="Calibri"/>
                      <a:sym typeface="Calibri"/>
                    </a:endParaRPr>
                  </a:p>
                </p:txBody>
              </p:sp>
            </p:grpSp>
            <p:sp>
              <p:nvSpPr>
                <p:cNvPr id="320" name="Google Shape;320;p39"/>
                <p:cNvSpPr txBox="1"/>
                <p:nvPr/>
              </p:nvSpPr>
              <p:spPr>
                <a:xfrm>
                  <a:off x="764892" y="4379253"/>
                  <a:ext cx="1672500" cy="12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sp>
              <p:nvSpPr>
                <p:cNvPr id="321" name="Google Shape;321;p39"/>
                <p:cNvSpPr txBox="1"/>
                <p:nvPr/>
              </p:nvSpPr>
              <p:spPr>
                <a:xfrm>
                  <a:off x="3846148" y="4379253"/>
                  <a:ext cx="2030400" cy="12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grpSp>
          <p:sp>
            <p:nvSpPr>
              <p:cNvPr id="322" name="Google Shape;322;p39"/>
              <p:cNvSpPr txBox="1"/>
              <p:nvPr/>
            </p:nvSpPr>
            <p:spPr>
              <a:xfrm>
                <a:off x="5126773" y="2954300"/>
                <a:ext cx="1781700" cy="77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latin typeface="Calibri"/>
                    <a:ea typeface="Calibri"/>
                    <a:cs typeface="Calibri"/>
                    <a:sym typeface="Calibri"/>
                  </a:rPr>
                  <a:t>O (0 , 0)</a:t>
                </a:r>
                <a:endParaRPr sz="1800">
                  <a:solidFill>
                    <a:srgbClr val="FF0000"/>
                  </a:solidFill>
                  <a:latin typeface="Calibri"/>
                  <a:ea typeface="Calibri"/>
                  <a:cs typeface="Calibri"/>
                  <a:sym typeface="Calibri"/>
                </a:endParaRPr>
              </a:p>
            </p:txBody>
          </p:sp>
        </p:grpSp>
        <p:sp>
          <p:nvSpPr>
            <p:cNvPr id="323" name="Google Shape;323;p39"/>
            <p:cNvSpPr/>
            <p:nvPr/>
          </p:nvSpPr>
          <p:spPr>
            <a:xfrm>
              <a:off x="4059425" y="4437925"/>
              <a:ext cx="168000" cy="1512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875300" y="4437925"/>
              <a:ext cx="168000" cy="1512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5" name="Google Shape;325;p39"/>
            <p:cNvSpPr/>
            <p:nvPr/>
          </p:nvSpPr>
          <p:spPr>
            <a:xfrm>
              <a:off x="4874650" y="3799275"/>
              <a:ext cx="168000" cy="1512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6" name="Google Shape;326;p39"/>
          <p:cNvCxnSpPr>
            <a:stCxn id="325" idx="3"/>
            <a:endCxn id="323" idx="7"/>
          </p:cNvCxnSpPr>
          <p:nvPr/>
        </p:nvCxnSpPr>
        <p:spPr>
          <a:xfrm flipH="1">
            <a:off x="6967763" y="3922961"/>
            <a:ext cx="409500" cy="315000"/>
          </a:xfrm>
          <a:prstGeom prst="straightConnector1">
            <a:avLst/>
          </a:prstGeom>
          <a:noFill/>
          <a:ln cap="flat" cmpd="sng" w="38100">
            <a:solidFill>
              <a:srgbClr val="FF0000"/>
            </a:solidFill>
            <a:prstDash val="solid"/>
            <a:round/>
            <a:headEnd len="med" w="med" type="none"/>
            <a:tailEnd len="med" w="med" type="triangle"/>
          </a:ln>
        </p:spPr>
      </p:cxnSp>
      <p:grpSp>
        <p:nvGrpSpPr>
          <p:cNvPr id="327" name="Google Shape;327;p39"/>
          <p:cNvGrpSpPr/>
          <p:nvPr/>
        </p:nvGrpSpPr>
        <p:grpSpPr>
          <a:xfrm>
            <a:off x="109326" y="3485475"/>
            <a:ext cx="4580429" cy="752475"/>
            <a:chOff x="512775" y="3113650"/>
            <a:chExt cx="4059225" cy="752475"/>
          </a:xfrm>
        </p:grpSpPr>
        <p:grpSp>
          <p:nvGrpSpPr>
            <p:cNvPr id="328" name="Google Shape;328;p39"/>
            <p:cNvGrpSpPr/>
            <p:nvPr/>
          </p:nvGrpSpPr>
          <p:grpSpPr>
            <a:xfrm>
              <a:off x="3125850" y="3113650"/>
              <a:ext cx="1446150" cy="752475"/>
              <a:chOff x="839975" y="3409338"/>
              <a:chExt cx="1446150" cy="752475"/>
            </a:xfrm>
          </p:grpSpPr>
          <p:pic>
            <p:nvPicPr>
              <p:cNvPr id="329" name="Google Shape;329;p39"/>
              <p:cNvPicPr preferRelativeResize="0"/>
              <p:nvPr/>
            </p:nvPicPr>
            <p:blipFill>
              <a:blip r:embed="rId3">
                <a:alphaModFix/>
              </a:blip>
              <a:stretch>
                <a:fillRect/>
              </a:stretch>
            </p:blipFill>
            <p:spPr>
              <a:xfrm>
                <a:off x="839975" y="3409338"/>
                <a:ext cx="933450" cy="752475"/>
              </a:xfrm>
              <a:prstGeom prst="rect">
                <a:avLst/>
              </a:prstGeom>
              <a:noFill/>
              <a:ln>
                <a:noFill/>
              </a:ln>
            </p:spPr>
          </p:pic>
          <p:sp>
            <p:nvSpPr>
              <p:cNvPr id="330" name="Google Shape;330;p39"/>
              <p:cNvSpPr txBox="1"/>
              <p:nvPr/>
            </p:nvSpPr>
            <p:spPr>
              <a:xfrm>
                <a:off x="1773425" y="3589225"/>
                <a:ext cx="51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Calibri"/>
                    <a:ea typeface="Calibri"/>
                    <a:cs typeface="Calibri"/>
                    <a:sym typeface="Calibri"/>
                  </a:rPr>
                  <a:t>* H</a:t>
                </a:r>
                <a:endParaRPr sz="1800">
                  <a:latin typeface="Calibri"/>
                  <a:ea typeface="Calibri"/>
                  <a:cs typeface="Calibri"/>
                  <a:sym typeface="Calibri"/>
                </a:endParaRPr>
              </a:p>
            </p:txBody>
          </p:sp>
        </p:grpSp>
        <p:sp>
          <p:nvSpPr>
            <p:cNvPr id="331" name="Google Shape;331;p39"/>
            <p:cNvSpPr txBox="1"/>
            <p:nvPr/>
          </p:nvSpPr>
          <p:spPr>
            <a:xfrm>
              <a:off x="512775" y="3259050"/>
              <a:ext cx="268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9900FF"/>
                  </a:solidFill>
                  <a:latin typeface="Calibri"/>
                  <a:ea typeface="Calibri"/>
                  <a:cs typeface="Calibri"/>
                  <a:sym typeface="Calibri"/>
                </a:rPr>
                <a:t>Affine translation matrix (A) = </a:t>
              </a:r>
              <a:endParaRPr sz="1800">
                <a:solidFill>
                  <a:srgbClr val="9900FF"/>
                </a:solidFill>
                <a:latin typeface="Calibri"/>
                <a:ea typeface="Calibri"/>
                <a:cs typeface="Calibri"/>
                <a:sym typeface="Calibri"/>
              </a:endParaRPr>
            </a:p>
          </p:txBody>
        </p:sp>
      </p:grpSp>
      <p:grpSp>
        <p:nvGrpSpPr>
          <p:cNvPr id="332" name="Google Shape;332;p39"/>
          <p:cNvGrpSpPr/>
          <p:nvPr/>
        </p:nvGrpSpPr>
        <p:grpSpPr>
          <a:xfrm>
            <a:off x="193375" y="4199475"/>
            <a:ext cx="3395400" cy="831300"/>
            <a:chOff x="176575" y="4275125"/>
            <a:chExt cx="3395400" cy="831300"/>
          </a:xfrm>
        </p:grpSpPr>
        <p:sp>
          <p:nvSpPr>
            <p:cNvPr id="333" name="Google Shape;333;p39"/>
            <p:cNvSpPr txBox="1"/>
            <p:nvPr/>
          </p:nvSpPr>
          <p:spPr>
            <a:xfrm>
              <a:off x="176575" y="4275125"/>
              <a:ext cx="339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Calibri"/>
                  <a:ea typeface="Calibri"/>
                  <a:cs typeface="Calibri"/>
                  <a:sym typeface="Calibri"/>
                </a:rPr>
                <a:t>In this case </a:t>
              </a:r>
              <a:br>
                <a:rPr lang="zh-TW">
                  <a:latin typeface="Calibri"/>
                  <a:ea typeface="Calibri"/>
                  <a:cs typeface="Calibri"/>
                  <a:sym typeface="Calibri"/>
                </a:rPr>
              </a:br>
              <a:r>
                <a:rPr lang="zh-TW">
                  <a:latin typeface="Calibri"/>
                  <a:ea typeface="Calibri"/>
                  <a:cs typeface="Calibri"/>
                  <a:sym typeface="Calibri"/>
                </a:rPr>
                <a:t>Because origin moves to down left,  </a:t>
              </a:r>
              <a:endParaRPr>
                <a:latin typeface="Calibri"/>
                <a:ea typeface="Calibri"/>
                <a:cs typeface="Calibri"/>
                <a:sym typeface="Calibri"/>
              </a:endParaRPr>
            </a:p>
            <a:p>
              <a:pPr indent="0" lvl="0" marL="0" rtl="0" algn="l">
                <a:spcBef>
                  <a:spcPts val="0"/>
                </a:spcBef>
                <a:spcAft>
                  <a:spcPts val="0"/>
                </a:spcAft>
                <a:buNone/>
              </a:pPr>
              <a:r>
                <a:rPr lang="zh-TW">
                  <a:latin typeface="Calibri"/>
                  <a:ea typeface="Calibri"/>
                  <a:cs typeface="Calibri"/>
                  <a:sym typeface="Calibri"/>
                </a:rPr>
                <a:t>image2 needs move to top right relatively</a:t>
              </a:r>
              <a:endParaRPr>
                <a:latin typeface="Calibri"/>
                <a:ea typeface="Calibri"/>
                <a:cs typeface="Calibri"/>
                <a:sym typeface="Calibri"/>
              </a:endParaRPr>
            </a:p>
          </p:txBody>
        </p:sp>
        <p:pic>
          <p:nvPicPr>
            <p:cNvPr descr="\Delta x = -x1^{'},\Delta y = -y1^{'}" id="334" name="Google Shape;334;p39" title="MathEquation,#000000"/>
            <p:cNvPicPr preferRelativeResize="0"/>
            <p:nvPr/>
          </p:nvPicPr>
          <p:blipFill>
            <a:blip r:embed="rId4">
              <a:alphaModFix/>
            </a:blip>
            <a:stretch>
              <a:fillRect/>
            </a:stretch>
          </p:blipFill>
          <p:spPr>
            <a:xfrm>
              <a:off x="1126200" y="4328275"/>
              <a:ext cx="2322286" cy="3048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3600"/>
              <a:t>4. Stitching image - more detail</a:t>
            </a:r>
            <a:endParaRPr b="1" sz="3600">
              <a:latin typeface="Calibri"/>
              <a:ea typeface="Calibri"/>
              <a:cs typeface="Calibri"/>
              <a:sym typeface="Calibri"/>
            </a:endParaRPr>
          </a:p>
        </p:txBody>
      </p:sp>
      <p:sp>
        <p:nvSpPr>
          <p:cNvPr id="340" name="Google Shape;340;p40"/>
          <p:cNvSpPr txBox="1"/>
          <p:nvPr>
            <p:ph idx="1" type="body"/>
          </p:nvPr>
        </p:nvSpPr>
        <p:spPr>
          <a:xfrm>
            <a:off x="628650" y="1167525"/>
            <a:ext cx="8103600" cy="3263400"/>
          </a:xfrm>
          <a:prstGeom prst="rect">
            <a:avLst/>
          </a:prstGeom>
        </p:spPr>
        <p:txBody>
          <a:bodyPr anchorCtr="0" anchor="t" bIns="34275" lIns="68575" spcFirstLastPara="1" rIns="68575" wrap="square" tIns="34275">
            <a:normAutofit/>
          </a:bodyPr>
          <a:lstStyle/>
          <a:p>
            <a:pPr indent="-171450" lvl="0" marL="177800" rtl="0" algn="l">
              <a:spcBef>
                <a:spcPts val="0"/>
              </a:spcBef>
              <a:spcAft>
                <a:spcPts val="0"/>
              </a:spcAft>
              <a:buSzPts val="2100"/>
              <a:buChar char="•"/>
            </a:pPr>
            <a:r>
              <a:rPr lang="zh-TW"/>
              <a:t>Example for u</a:t>
            </a:r>
            <a:r>
              <a:rPr lang="zh-TW"/>
              <a:t>sing affine translation to move the image2 origin </a:t>
            </a:r>
            <a:r>
              <a:rPr lang="zh-TW">
                <a:solidFill>
                  <a:srgbClr val="FF0000"/>
                </a:solidFill>
              </a:rPr>
              <a:t>O</a:t>
            </a:r>
            <a:r>
              <a:rPr lang="zh-TW"/>
              <a:t> to </a:t>
            </a:r>
            <a:r>
              <a:rPr lang="zh-TW">
                <a:solidFill>
                  <a:srgbClr val="0000FF"/>
                </a:solidFill>
              </a:rPr>
              <a:t>C1’ </a:t>
            </a:r>
            <a:endParaRPr/>
          </a:p>
        </p:txBody>
      </p:sp>
      <p:pic>
        <p:nvPicPr>
          <p:cNvPr id="341" name="Google Shape;341;p40"/>
          <p:cNvPicPr preferRelativeResize="0"/>
          <p:nvPr/>
        </p:nvPicPr>
        <p:blipFill>
          <a:blip r:embed="rId3">
            <a:alphaModFix/>
          </a:blip>
          <a:stretch>
            <a:fillRect/>
          </a:stretch>
        </p:blipFill>
        <p:spPr>
          <a:xfrm>
            <a:off x="857324" y="1575100"/>
            <a:ext cx="4936274" cy="232425"/>
          </a:xfrm>
          <a:prstGeom prst="rect">
            <a:avLst/>
          </a:prstGeom>
          <a:noFill/>
          <a:ln>
            <a:noFill/>
          </a:ln>
        </p:spPr>
      </p:pic>
      <p:grpSp>
        <p:nvGrpSpPr>
          <p:cNvPr id="342" name="Google Shape;342;p40"/>
          <p:cNvGrpSpPr/>
          <p:nvPr/>
        </p:nvGrpSpPr>
        <p:grpSpPr>
          <a:xfrm>
            <a:off x="60437" y="2114575"/>
            <a:ext cx="9023118" cy="2826550"/>
            <a:chOff x="0" y="2114575"/>
            <a:chExt cx="9023118" cy="2826550"/>
          </a:xfrm>
        </p:grpSpPr>
        <p:cxnSp>
          <p:nvCxnSpPr>
            <p:cNvPr id="343" name="Google Shape;343;p40"/>
            <p:cNvCxnSpPr>
              <a:stCxn id="344" idx="3"/>
              <a:endCxn id="345" idx="1"/>
            </p:cNvCxnSpPr>
            <p:nvPr/>
          </p:nvCxnSpPr>
          <p:spPr>
            <a:xfrm>
              <a:off x="3622850" y="3527850"/>
              <a:ext cx="1310700" cy="0"/>
            </a:xfrm>
            <a:prstGeom prst="straightConnector1">
              <a:avLst/>
            </a:prstGeom>
            <a:noFill/>
            <a:ln cap="flat" cmpd="sng" w="28575">
              <a:solidFill>
                <a:schemeClr val="dk2"/>
              </a:solidFill>
              <a:prstDash val="solid"/>
              <a:round/>
              <a:headEnd len="med" w="med" type="none"/>
              <a:tailEnd len="med" w="med" type="triangle"/>
            </a:ln>
          </p:spPr>
        </p:cxnSp>
        <p:sp>
          <p:nvSpPr>
            <p:cNvPr id="346" name="Google Shape;346;p40"/>
            <p:cNvSpPr txBox="1"/>
            <p:nvPr/>
          </p:nvSpPr>
          <p:spPr>
            <a:xfrm>
              <a:off x="4129138" y="3099775"/>
              <a:ext cx="38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latin typeface="Calibri"/>
                  <a:ea typeface="Calibri"/>
                  <a:cs typeface="Calibri"/>
                  <a:sym typeface="Calibri"/>
                </a:rPr>
                <a:t>A</a:t>
              </a:r>
              <a:endParaRPr sz="1800">
                <a:solidFill>
                  <a:srgbClr val="FF0000"/>
                </a:solidFill>
                <a:latin typeface="Calibri"/>
                <a:ea typeface="Calibri"/>
                <a:cs typeface="Calibri"/>
                <a:sym typeface="Calibri"/>
              </a:endParaRPr>
            </a:p>
          </p:txBody>
        </p:sp>
        <p:pic>
          <p:nvPicPr>
            <p:cNvPr id="344" name="Google Shape;344;p40"/>
            <p:cNvPicPr preferRelativeResize="0"/>
            <p:nvPr/>
          </p:nvPicPr>
          <p:blipFill>
            <a:blip r:embed="rId4">
              <a:alphaModFix/>
            </a:blip>
            <a:stretch>
              <a:fillRect/>
            </a:stretch>
          </p:blipFill>
          <p:spPr>
            <a:xfrm>
              <a:off x="0" y="2114575"/>
              <a:ext cx="3622850" cy="2826550"/>
            </a:xfrm>
            <a:prstGeom prst="rect">
              <a:avLst/>
            </a:prstGeom>
            <a:noFill/>
            <a:ln>
              <a:noFill/>
            </a:ln>
          </p:spPr>
        </p:pic>
        <p:pic>
          <p:nvPicPr>
            <p:cNvPr id="345" name="Google Shape;345;p40"/>
            <p:cNvPicPr preferRelativeResize="0"/>
            <p:nvPr/>
          </p:nvPicPr>
          <p:blipFill>
            <a:blip r:embed="rId5">
              <a:alphaModFix/>
            </a:blip>
            <a:stretch>
              <a:fillRect/>
            </a:stretch>
          </p:blipFill>
          <p:spPr>
            <a:xfrm>
              <a:off x="4933553" y="2114575"/>
              <a:ext cx="4089565" cy="2826549"/>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4800">
                <a:latin typeface="Calibri"/>
                <a:ea typeface="Calibri"/>
                <a:cs typeface="Calibri"/>
                <a:sym typeface="Calibri"/>
              </a:rPr>
              <a:t>Requirements</a:t>
            </a:r>
            <a:endParaRPr b="1" sz="4800">
              <a:latin typeface="Calibri"/>
              <a:ea typeface="Calibri"/>
              <a:cs typeface="Calibri"/>
              <a:sym typeface="Calibri"/>
            </a:endParaRPr>
          </a:p>
        </p:txBody>
      </p:sp>
      <p:sp>
        <p:nvSpPr>
          <p:cNvPr id="352" name="Google Shape;352;p41"/>
          <p:cNvSpPr txBox="1"/>
          <p:nvPr>
            <p:ph idx="1" type="body"/>
          </p:nvPr>
        </p:nvSpPr>
        <p:spPr>
          <a:xfrm>
            <a:off x="628650" y="1369226"/>
            <a:ext cx="7886700" cy="35982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800"/>
              </a:spcBef>
              <a:spcAft>
                <a:spcPts val="0"/>
              </a:spcAft>
              <a:buClr>
                <a:schemeClr val="dk1"/>
              </a:buClr>
              <a:buSzPts val="2100"/>
              <a:buChar char="•"/>
            </a:pPr>
            <a:r>
              <a:rPr lang="zh-TW"/>
              <a:t>You are only allowed to use the function of OpenCV mentioned in previous slides. Please implement all (key point matching ,RANSAC , Homography ...) by youself</a:t>
            </a:r>
            <a:endParaRPr/>
          </a:p>
          <a:p>
            <a:pPr indent="-241300" lvl="1" marL="520700" rtl="0" algn="l">
              <a:spcBef>
                <a:spcPts val="400"/>
              </a:spcBef>
              <a:spcAft>
                <a:spcPts val="0"/>
              </a:spcAft>
              <a:buSzPts val="2400"/>
              <a:buChar char="•"/>
            </a:pPr>
            <a:r>
              <a:rPr lang="zh-TW" sz="2100"/>
              <a:t>For submission you can use : </a:t>
            </a:r>
            <a:endParaRPr sz="2100"/>
          </a:p>
          <a:p>
            <a:pPr indent="-196850" lvl="2" marL="863600" rtl="0" algn="l">
              <a:spcBef>
                <a:spcPts val="800"/>
              </a:spcBef>
              <a:spcAft>
                <a:spcPts val="0"/>
              </a:spcAft>
              <a:buClr>
                <a:srgbClr val="0000FF"/>
              </a:buClr>
              <a:buSzPts val="1700"/>
              <a:buChar char="•"/>
            </a:pPr>
            <a:r>
              <a:rPr lang="zh-TW" sz="1800">
                <a:solidFill>
                  <a:srgbClr val="0000FF"/>
                </a:solidFill>
              </a:rPr>
              <a:t>SIFT</a:t>
            </a:r>
            <a:endParaRPr sz="1800">
              <a:solidFill>
                <a:srgbClr val="0000FF"/>
              </a:solidFill>
            </a:endParaRPr>
          </a:p>
          <a:p>
            <a:pPr indent="-241300" lvl="1" marL="520700" rtl="0" algn="l">
              <a:spcBef>
                <a:spcPts val="400"/>
              </a:spcBef>
              <a:spcAft>
                <a:spcPts val="0"/>
              </a:spcAft>
              <a:buSzPts val="2400"/>
              <a:buChar char="•"/>
            </a:pPr>
            <a:r>
              <a:rPr lang="zh-TW" sz="2100"/>
              <a:t>For </a:t>
            </a:r>
            <a:r>
              <a:rPr lang="zh-TW" sz="2100">
                <a:solidFill>
                  <a:srgbClr val="FF0000"/>
                </a:solidFill>
              </a:rPr>
              <a:t>debugging</a:t>
            </a:r>
            <a:r>
              <a:rPr lang="zh-TW" sz="2100"/>
              <a:t> only:</a:t>
            </a:r>
            <a:endParaRPr sz="2100"/>
          </a:p>
          <a:p>
            <a:pPr indent="-196850" lvl="2" marL="863600" rtl="0" algn="l">
              <a:spcBef>
                <a:spcPts val="800"/>
              </a:spcBef>
              <a:spcAft>
                <a:spcPts val="0"/>
              </a:spcAft>
              <a:buSzPts val="1700"/>
              <a:buChar char="•"/>
            </a:pPr>
            <a:r>
              <a:rPr lang="zh-TW" sz="1800"/>
              <a:t>KNN match : </a:t>
            </a:r>
            <a:r>
              <a:rPr lang="zh-TW" sz="1800">
                <a:solidFill>
                  <a:srgbClr val="0000FF"/>
                </a:solidFill>
              </a:rPr>
              <a:t>BFMatcher</a:t>
            </a:r>
            <a:r>
              <a:rPr lang="zh-TW" sz="1800"/>
              <a:t>()</a:t>
            </a:r>
            <a:endParaRPr sz="1800"/>
          </a:p>
          <a:p>
            <a:pPr indent="-196850" lvl="2" marL="863600" rtl="0" algn="l">
              <a:spcBef>
                <a:spcPts val="800"/>
              </a:spcBef>
              <a:spcAft>
                <a:spcPts val="0"/>
              </a:spcAft>
              <a:buSzPts val="1700"/>
              <a:buChar char="•"/>
            </a:pPr>
            <a:r>
              <a:rPr lang="zh-TW" sz="1800"/>
              <a:t>Homography : </a:t>
            </a:r>
            <a:r>
              <a:rPr lang="zh-TW" sz="1800">
                <a:solidFill>
                  <a:srgbClr val="0000FF"/>
                </a:solidFill>
              </a:rPr>
              <a:t>findHomography</a:t>
            </a:r>
            <a:r>
              <a:rPr lang="zh-TW" sz="1800"/>
              <a:t>()</a:t>
            </a:r>
            <a:endParaRPr sz="1800"/>
          </a:p>
          <a:p>
            <a:pPr indent="-171450" lvl="0" marL="177800" rtl="0" algn="l">
              <a:lnSpc>
                <a:spcPct val="90000"/>
              </a:lnSpc>
              <a:spcBef>
                <a:spcPts val="800"/>
              </a:spcBef>
              <a:spcAft>
                <a:spcPts val="0"/>
              </a:spcAft>
              <a:buClr>
                <a:schemeClr val="dk1"/>
              </a:buClr>
              <a:buSzPts val="2100"/>
              <a:buChar char="•"/>
            </a:pPr>
            <a:r>
              <a:rPr lang="zh-TW"/>
              <a:t>But there is no limitation of “</a:t>
            </a:r>
            <a:r>
              <a:rPr lang="zh-TW">
                <a:solidFill>
                  <a:srgbClr val="FF0000"/>
                </a:solidFill>
              </a:rPr>
              <a:t>image stitching</a:t>
            </a:r>
            <a:r>
              <a:rPr lang="zh-TW"/>
              <a:t>” </a:t>
            </a:r>
            <a:r>
              <a:rPr lang="zh-TW">
                <a:solidFill>
                  <a:srgbClr val="FF0000"/>
                </a:solidFill>
              </a:rPr>
              <a:t>only</a:t>
            </a:r>
            <a:br>
              <a:rPr lang="zh-TW"/>
            </a:br>
            <a:r>
              <a:rPr lang="zh-TW"/>
              <a:t>(You can use any function provided by OpenCV)</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4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6000"/>
              <a:buFont typeface="Calibri"/>
              <a:buNone/>
            </a:pPr>
            <a:r>
              <a:rPr b="1" lang="zh-TW" sz="4800"/>
              <a:t>Other tips</a:t>
            </a:r>
            <a:endParaRPr b="1" sz="4800">
              <a:latin typeface="Calibri"/>
              <a:ea typeface="Calibri"/>
              <a:cs typeface="Calibri"/>
              <a:sym typeface="Calibri"/>
            </a:endParaRPr>
          </a:p>
        </p:txBody>
      </p:sp>
      <p:sp>
        <p:nvSpPr>
          <p:cNvPr id="358" name="Google Shape;358;p4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61950" lvl="0" marL="457200" rtl="0" algn="l">
              <a:lnSpc>
                <a:spcPct val="90000"/>
              </a:lnSpc>
              <a:spcBef>
                <a:spcPts val="0"/>
              </a:spcBef>
              <a:spcAft>
                <a:spcPts val="0"/>
              </a:spcAft>
              <a:buSzPts val="2100"/>
              <a:buChar char="•"/>
            </a:pPr>
            <a:r>
              <a:rPr lang="zh-TW"/>
              <a:t>Using </a:t>
            </a:r>
            <a:r>
              <a:rPr lang="zh-TW">
                <a:solidFill>
                  <a:srgbClr val="9900FF"/>
                </a:solidFill>
              </a:rPr>
              <a:t>Blending </a:t>
            </a:r>
            <a:r>
              <a:rPr lang="zh-TW"/>
              <a:t>when you concate the two image</a:t>
            </a:r>
            <a:endParaRPr/>
          </a:p>
          <a:p>
            <a:pPr indent="-361950" lvl="0" marL="457200" rtl="0" algn="l">
              <a:lnSpc>
                <a:spcPct val="90000"/>
              </a:lnSpc>
              <a:spcBef>
                <a:spcPts val="0"/>
              </a:spcBef>
              <a:spcAft>
                <a:spcPts val="0"/>
              </a:spcAft>
              <a:buSzPts val="2100"/>
              <a:buChar char="•"/>
            </a:pPr>
            <a:r>
              <a:rPr lang="zh-TW"/>
              <a:t>Preprocessing for more easily concating multiple image : </a:t>
            </a:r>
            <a:br>
              <a:rPr lang="zh-TW"/>
            </a:br>
            <a:r>
              <a:rPr lang="zh-TW">
                <a:solidFill>
                  <a:srgbClr val="9900FF"/>
                </a:solidFill>
              </a:rPr>
              <a:t>Cylindrical projection</a:t>
            </a:r>
            <a:endParaRPr>
              <a:solidFill>
                <a:srgbClr val="9900FF"/>
              </a:solidFill>
            </a:endParaRPr>
          </a:p>
        </p:txBody>
      </p:sp>
      <p:pic>
        <p:nvPicPr>
          <p:cNvPr id="359" name="Google Shape;359;p42"/>
          <p:cNvPicPr preferRelativeResize="0"/>
          <p:nvPr/>
        </p:nvPicPr>
        <p:blipFill>
          <a:blip r:embed="rId3">
            <a:alphaModFix/>
          </a:blip>
          <a:stretch>
            <a:fillRect/>
          </a:stretch>
        </p:blipFill>
        <p:spPr>
          <a:xfrm>
            <a:off x="1497625" y="2630600"/>
            <a:ext cx="6148751" cy="2179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628650" y="10609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7200"/>
              <a:buFont typeface="Calibri"/>
              <a:buNone/>
            </a:pPr>
            <a:r>
              <a:rPr b="1" lang="zh-TW" sz="4800">
                <a:latin typeface="Calibri"/>
                <a:ea typeface="Calibri"/>
                <a:cs typeface="Calibri"/>
                <a:sym typeface="Calibri"/>
              </a:rPr>
              <a:t>Grading</a:t>
            </a:r>
            <a:endParaRPr b="1" sz="4800">
              <a:latin typeface="Calibri"/>
              <a:ea typeface="Calibri"/>
              <a:cs typeface="Calibri"/>
              <a:sym typeface="Calibri"/>
            </a:endParaRPr>
          </a:p>
        </p:txBody>
      </p:sp>
      <p:sp>
        <p:nvSpPr>
          <p:cNvPr id="365" name="Google Shape;365;p43"/>
          <p:cNvSpPr txBox="1"/>
          <p:nvPr>
            <p:ph idx="1" type="body"/>
          </p:nvPr>
        </p:nvSpPr>
        <p:spPr>
          <a:xfrm>
            <a:off x="628650" y="1024675"/>
            <a:ext cx="8515500" cy="34977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Clr>
                <a:srgbClr val="00B0F0"/>
              </a:buClr>
              <a:buSzPts val="2100"/>
              <a:buNone/>
            </a:pPr>
            <a:r>
              <a:rPr lang="zh-TW">
                <a:solidFill>
                  <a:srgbClr val="00B0F0"/>
                </a:solidFill>
              </a:rPr>
              <a:t>5</a:t>
            </a:r>
            <a:r>
              <a:rPr lang="zh-TW">
                <a:solidFill>
                  <a:srgbClr val="00B0F0"/>
                </a:solidFill>
              </a:rPr>
              <a:t>0</a:t>
            </a:r>
            <a:r>
              <a:rPr lang="zh-TW">
                <a:solidFill>
                  <a:srgbClr val="00B0F0"/>
                </a:solidFill>
              </a:rPr>
              <a:t>%  </a:t>
            </a:r>
            <a:r>
              <a:rPr lang="zh-TW"/>
              <a:t>Stitching 2 images together</a:t>
            </a:r>
            <a:endParaRPr sz="2000"/>
          </a:p>
          <a:p>
            <a:pPr indent="457200" lvl="0" marL="0" rtl="0" algn="l">
              <a:lnSpc>
                <a:spcPct val="110000"/>
              </a:lnSpc>
              <a:spcBef>
                <a:spcPts val="0"/>
              </a:spcBef>
              <a:spcAft>
                <a:spcPts val="0"/>
              </a:spcAft>
              <a:buClr>
                <a:srgbClr val="00B0F0"/>
              </a:buClr>
              <a:buSzPts val="2100"/>
              <a:buNone/>
            </a:pPr>
            <a:r>
              <a:rPr lang="zh-TW"/>
              <a:t>SIFT (10%)</a:t>
            </a:r>
            <a:endParaRPr/>
          </a:p>
          <a:p>
            <a:pPr indent="457200" lvl="0" marL="0" rtl="0" algn="l">
              <a:lnSpc>
                <a:spcPct val="110000"/>
              </a:lnSpc>
              <a:spcBef>
                <a:spcPts val="0"/>
              </a:spcBef>
              <a:spcAft>
                <a:spcPts val="0"/>
              </a:spcAft>
              <a:buClr>
                <a:srgbClr val="00B0F0"/>
              </a:buClr>
              <a:buSzPts val="2100"/>
              <a:buNone/>
            </a:pPr>
            <a:r>
              <a:rPr lang="zh-TW"/>
              <a:t>KNN (10%)</a:t>
            </a:r>
            <a:endParaRPr/>
          </a:p>
          <a:p>
            <a:pPr indent="457200" lvl="0" marL="0" rtl="0" algn="l">
              <a:lnSpc>
                <a:spcPct val="110000"/>
              </a:lnSpc>
              <a:spcBef>
                <a:spcPts val="0"/>
              </a:spcBef>
              <a:spcAft>
                <a:spcPts val="0"/>
              </a:spcAft>
              <a:buClr>
                <a:srgbClr val="00B0F0"/>
              </a:buClr>
              <a:buSzPts val="2100"/>
              <a:buNone/>
            </a:pPr>
            <a:r>
              <a:rPr lang="zh-TW"/>
              <a:t>RANSAC (15%)</a:t>
            </a:r>
            <a:endParaRPr/>
          </a:p>
          <a:p>
            <a:pPr indent="457200" lvl="0" marL="0" rtl="0" algn="l">
              <a:lnSpc>
                <a:spcPct val="110000"/>
              </a:lnSpc>
              <a:spcBef>
                <a:spcPts val="0"/>
              </a:spcBef>
              <a:spcAft>
                <a:spcPts val="0"/>
              </a:spcAft>
              <a:buClr>
                <a:srgbClr val="00B0F0"/>
              </a:buClr>
              <a:buSzPts val="2100"/>
              <a:buNone/>
            </a:pPr>
            <a:r>
              <a:rPr lang="zh-TW"/>
              <a:t>Homography (15%)</a:t>
            </a:r>
            <a:endParaRPr/>
          </a:p>
          <a:p>
            <a:pPr indent="0" lvl="0" marL="0" rtl="0" algn="l">
              <a:lnSpc>
                <a:spcPct val="110000"/>
              </a:lnSpc>
              <a:spcBef>
                <a:spcPts val="800"/>
              </a:spcBef>
              <a:spcAft>
                <a:spcPts val="0"/>
              </a:spcAft>
              <a:buClr>
                <a:srgbClr val="00B0F0"/>
              </a:buClr>
              <a:buSzPts val="2100"/>
              <a:buNone/>
            </a:pPr>
            <a:r>
              <a:rPr lang="zh-TW">
                <a:solidFill>
                  <a:srgbClr val="00B0F0"/>
                </a:solidFill>
              </a:rPr>
              <a:t>30%  </a:t>
            </a:r>
            <a:r>
              <a:rPr lang="zh-TW"/>
              <a:t>Report (</a:t>
            </a:r>
            <a:r>
              <a:rPr lang="zh-TW">
                <a:solidFill>
                  <a:srgbClr val="FF0000"/>
                </a:solidFill>
              </a:rPr>
              <a:t>Don’t just paste the code with comment</a:t>
            </a:r>
            <a:r>
              <a:rPr lang="zh-TW"/>
              <a:t>)</a:t>
            </a:r>
            <a:br>
              <a:rPr lang="zh-TW"/>
            </a:br>
            <a:r>
              <a:rPr lang="zh-TW"/>
              <a:t>	</a:t>
            </a:r>
            <a:r>
              <a:rPr lang="zh-TW">
                <a:solidFill>
                  <a:srgbClr val="FF0000"/>
                </a:solidFill>
              </a:rPr>
              <a:t>1.</a:t>
            </a:r>
            <a:r>
              <a:rPr lang="zh-TW"/>
              <a:t>explain your implementation </a:t>
            </a:r>
            <a:br>
              <a:rPr lang="zh-TW"/>
            </a:br>
            <a:r>
              <a:rPr lang="zh-TW"/>
              <a:t>	</a:t>
            </a:r>
            <a:r>
              <a:rPr lang="zh-TW">
                <a:solidFill>
                  <a:srgbClr val="FF0000"/>
                </a:solidFill>
              </a:rPr>
              <a:t>2.</a:t>
            </a:r>
            <a:r>
              <a:rPr lang="zh-TW">
                <a:solidFill>
                  <a:srgbClr val="000000"/>
                </a:solidFill>
              </a:rPr>
              <a:t>show the </a:t>
            </a:r>
            <a:r>
              <a:rPr lang="zh-TW"/>
              <a:t>result of stitching 2 images</a:t>
            </a:r>
            <a:br>
              <a:rPr lang="zh-TW"/>
            </a:br>
            <a:r>
              <a:rPr lang="zh-TW"/>
              <a:t>	</a:t>
            </a:r>
            <a:r>
              <a:rPr lang="zh-TW">
                <a:solidFill>
                  <a:srgbClr val="FF0000"/>
                </a:solidFill>
              </a:rPr>
              <a:t>3.</a:t>
            </a:r>
            <a:r>
              <a:rPr lang="zh-TW"/>
              <a:t>try to stitch more images as you can and compare with them</a:t>
            </a:r>
            <a:endParaRPr/>
          </a:p>
          <a:p>
            <a:pPr indent="0" lvl="0" marL="0" rtl="0" algn="l">
              <a:lnSpc>
                <a:spcPct val="110000"/>
              </a:lnSpc>
              <a:spcBef>
                <a:spcPts val="800"/>
              </a:spcBef>
              <a:spcAft>
                <a:spcPts val="0"/>
              </a:spcAft>
              <a:buClr>
                <a:srgbClr val="00B0F0"/>
              </a:buClr>
              <a:buSzPts val="2100"/>
              <a:buNone/>
            </a:pPr>
            <a:r>
              <a:rPr lang="zh-TW">
                <a:solidFill>
                  <a:srgbClr val="00B0F0"/>
                </a:solidFill>
              </a:rPr>
              <a:t>10</a:t>
            </a:r>
            <a:r>
              <a:rPr lang="zh-TW">
                <a:solidFill>
                  <a:srgbClr val="00B0F0"/>
                </a:solidFill>
              </a:rPr>
              <a:t>%  </a:t>
            </a:r>
            <a:r>
              <a:rPr lang="zh-TW"/>
              <a:t>stitching at least </a:t>
            </a:r>
            <a:r>
              <a:rPr lang="zh-TW">
                <a:solidFill>
                  <a:srgbClr val="FF0000"/>
                </a:solidFill>
              </a:rPr>
              <a:t>4</a:t>
            </a:r>
            <a:r>
              <a:rPr lang="zh-TW"/>
              <a:t> images clearly </a:t>
            </a:r>
            <a:br>
              <a:rPr lang="zh-TW"/>
            </a:br>
            <a:r>
              <a:rPr lang="zh-TW">
                <a:solidFill>
                  <a:srgbClr val="00B0F0"/>
                </a:solidFill>
              </a:rPr>
              <a:t>10%</a:t>
            </a:r>
            <a:r>
              <a:rPr lang="zh-TW"/>
              <a:t>  stitching at least </a:t>
            </a:r>
            <a:r>
              <a:rPr lang="zh-TW">
                <a:solidFill>
                  <a:srgbClr val="FF0000"/>
                </a:solidFill>
              </a:rPr>
              <a:t>4</a:t>
            </a:r>
            <a:r>
              <a:rPr lang="zh-TW"/>
              <a:t> images seamlessly with blending</a:t>
            </a:r>
            <a:r>
              <a:rPr lang="zh-TW"/>
              <a:t> (</a:t>
            </a:r>
            <a:r>
              <a:rPr lang="zh-TW">
                <a:solidFill>
                  <a:srgbClr val="FF0000"/>
                </a:solidFill>
              </a:rPr>
              <a:t>bonus</a:t>
            </a:r>
            <a:r>
              <a:rPr lang="zh-TW"/>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628650" y="1898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zh-TW" sz="4800"/>
              <a:t>I</a:t>
            </a:r>
            <a:r>
              <a:rPr b="1" lang="zh-TW" sz="4800"/>
              <a:t>mage stitching</a:t>
            </a:r>
            <a:endParaRPr b="1" sz="4800"/>
          </a:p>
        </p:txBody>
      </p:sp>
      <p:sp>
        <p:nvSpPr>
          <p:cNvPr id="137" name="Google Shape;137;p26"/>
          <p:cNvSpPr txBox="1"/>
          <p:nvPr>
            <p:ph idx="1" type="body"/>
          </p:nvPr>
        </p:nvSpPr>
        <p:spPr>
          <a:xfrm>
            <a:off x="628650" y="1184019"/>
            <a:ext cx="7886700" cy="3263400"/>
          </a:xfrm>
          <a:prstGeom prst="rect">
            <a:avLst/>
          </a:prstGeom>
        </p:spPr>
        <p:txBody>
          <a:bodyPr anchorCtr="0" anchor="t" bIns="34275" lIns="68575" spcFirstLastPara="1" rIns="68575" wrap="square" tIns="34275">
            <a:normAutofit/>
          </a:bodyPr>
          <a:lstStyle/>
          <a:p>
            <a:pPr indent="-171450" lvl="0" marL="177800" rtl="0" algn="l">
              <a:spcBef>
                <a:spcPts val="0"/>
              </a:spcBef>
              <a:spcAft>
                <a:spcPts val="0"/>
              </a:spcAft>
              <a:buClr>
                <a:schemeClr val="dk1"/>
              </a:buClr>
              <a:buSzPts val="2100"/>
              <a:buAutoNum type="arabicPeriod"/>
            </a:pPr>
            <a:r>
              <a:rPr lang="zh-TW"/>
              <a:t> Detecting key point(feature) on the images</a:t>
            </a:r>
            <a:endParaRPr/>
          </a:p>
          <a:p>
            <a:pPr indent="-317500" lvl="1" marL="914400" rtl="0" algn="l">
              <a:spcBef>
                <a:spcPts val="0"/>
              </a:spcBef>
              <a:spcAft>
                <a:spcPts val="0"/>
              </a:spcAft>
              <a:buClr>
                <a:srgbClr val="000000"/>
              </a:buClr>
              <a:buSzPts val="1400"/>
              <a:buChar char="●"/>
            </a:pPr>
            <a:r>
              <a:rPr lang="zh-TW"/>
              <a:t>SIFT</a:t>
            </a:r>
            <a:endParaRPr/>
          </a:p>
          <a:p>
            <a:pPr indent="-171450" lvl="0" marL="177800" rtl="0" algn="l">
              <a:spcBef>
                <a:spcPts val="0"/>
              </a:spcBef>
              <a:spcAft>
                <a:spcPts val="0"/>
              </a:spcAft>
              <a:buClr>
                <a:schemeClr val="dk1"/>
              </a:buClr>
              <a:buSzPts val="2100"/>
              <a:buAutoNum type="arabicPeriod"/>
            </a:pPr>
            <a:r>
              <a:rPr lang="zh-TW"/>
              <a:t> </a:t>
            </a:r>
            <a:r>
              <a:rPr lang="zh-TW"/>
              <a:t>Finding features correspondences </a:t>
            </a:r>
            <a:r>
              <a:rPr lang="zh-TW" sz="1800"/>
              <a:t>(feature matching)</a:t>
            </a:r>
            <a:endParaRPr/>
          </a:p>
          <a:p>
            <a:pPr indent="-317500" lvl="1" marL="914400" rtl="0" algn="l">
              <a:spcBef>
                <a:spcPts val="0"/>
              </a:spcBef>
              <a:spcAft>
                <a:spcPts val="0"/>
              </a:spcAft>
              <a:buClr>
                <a:srgbClr val="000000"/>
              </a:buClr>
              <a:buSzPts val="1400"/>
              <a:buChar char="●"/>
            </a:pPr>
            <a:r>
              <a:rPr lang="zh-TW"/>
              <a:t>KNN </a:t>
            </a:r>
            <a:endParaRPr/>
          </a:p>
          <a:p>
            <a:pPr indent="-171450" lvl="0" marL="177800" rtl="0" algn="l">
              <a:spcBef>
                <a:spcPts val="0"/>
              </a:spcBef>
              <a:spcAft>
                <a:spcPts val="0"/>
              </a:spcAft>
              <a:buClr>
                <a:schemeClr val="dk1"/>
              </a:buClr>
              <a:buSzPts val="2100"/>
              <a:buAutoNum type="arabicPeriod"/>
            </a:pPr>
            <a:r>
              <a:rPr lang="zh-TW"/>
              <a:t> Computing homography matrix.</a:t>
            </a:r>
            <a:endParaRPr/>
          </a:p>
          <a:p>
            <a:pPr indent="-317500" lvl="1" marL="914400" rtl="0" algn="l">
              <a:spcBef>
                <a:spcPts val="0"/>
              </a:spcBef>
              <a:spcAft>
                <a:spcPts val="0"/>
              </a:spcAft>
              <a:buClr>
                <a:srgbClr val="000000"/>
              </a:buClr>
              <a:buSzPts val="1400"/>
              <a:buChar char="●"/>
            </a:pPr>
            <a:r>
              <a:rPr lang="zh-TW"/>
              <a:t>RANSAC</a:t>
            </a:r>
            <a:endParaRPr/>
          </a:p>
          <a:p>
            <a:pPr indent="-171450" lvl="0" marL="177800" rtl="0" algn="l">
              <a:spcBef>
                <a:spcPts val="0"/>
              </a:spcBef>
              <a:spcAft>
                <a:spcPts val="0"/>
              </a:spcAft>
              <a:buClr>
                <a:srgbClr val="000000"/>
              </a:buClr>
              <a:buSzPts val="2100"/>
              <a:buAutoNum type="arabicPeriod"/>
            </a:pPr>
            <a:r>
              <a:rPr lang="zh-TW"/>
              <a:t> Stitching image (warp images into same coordinate system)</a:t>
            </a:r>
            <a:endParaRPr/>
          </a:p>
          <a:p>
            <a:pPr indent="-317500" lvl="1" marL="914400" rtl="0" algn="l">
              <a:spcBef>
                <a:spcPts val="0"/>
              </a:spcBef>
              <a:spcAft>
                <a:spcPts val="0"/>
              </a:spcAft>
              <a:buClr>
                <a:srgbClr val="000000"/>
              </a:buClr>
              <a:buSzPts val="1400"/>
              <a:buChar char="●"/>
            </a:pPr>
            <a:r>
              <a:rPr lang="zh-TW"/>
              <a:t>Homography</a:t>
            </a:r>
            <a:endParaRPr/>
          </a:p>
          <a:p>
            <a:pPr indent="0" lvl="0" marL="457200" rtl="0" algn="l">
              <a:spcBef>
                <a:spcPts val="800"/>
              </a:spcBef>
              <a:spcAft>
                <a:spcPts val="0"/>
              </a:spcAft>
              <a:buNone/>
            </a:pPr>
            <a:r>
              <a:t/>
            </a:r>
            <a:endParaRPr/>
          </a:p>
        </p:txBody>
      </p:sp>
      <p:cxnSp>
        <p:nvCxnSpPr>
          <p:cNvPr id="138" name="Google Shape;138;p26"/>
          <p:cNvCxnSpPr/>
          <p:nvPr/>
        </p:nvCxnSpPr>
        <p:spPr>
          <a:xfrm>
            <a:off x="5045462" y="4292124"/>
            <a:ext cx="682200" cy="0"/>
          </a:xfrm>
          <a:prstGeom prst="straightConnector1">
            <a:avLst/>
          </a:prstGeom>
          <a:noFill/>
          <a:ln cap="flat" cmpd="sng" w="28575">
            <a:solidFill>
              <a:srgbClr val="FF0000"/>
            </a:solidFill>
            <a:prstDash val="solid"/>
            <a:round/>
            <a:headEnd len="med" w="med" type="none"/>
            <a:tailEnd len="med" w="med" type="triangle"/>
          </a:ln>
        </p:spPr>
      </p:cxnSp>
      <p:pic>
        <p:nvPicPr>
          <p:cNvPr id="139" name="Google Shape;139;p26"/>
          <p:cNvPicPr preferRelativeResize="0"/>
          <p:nvPr/>
        </p:nvPicPr>
        <p:blipFill>
          <a:blip r:embed="rId3">
            <a:alphaModFix/>
          </a:blip>
          <a:stretch>
            <a:fillRect/>
          </a:stretch>
        </p:blipFill>
        <p:spPr>
          <a:xfrm>
            <a:off x="5808468" y="3457124"/>
            <a:ext cx="3243033" cy="1564453"/>
          </a:xfrm>
          <a:prstGeom prst="rect">
            <a:avLst/>
          </a:prstGeom>
          <a:noFill/>
          <a:ln>
            <a:noFill/>
          </a:ln>
        </p:spPr>
      </p:pic>
      <p:pic>
        <p:nvPicPr>
          <p:cNvPr id="140" name="Google Shape;140;p26"/>
          <p:cNvPicPr preferRelativeResize="0"/>
          <p:nvPr/>
        </p:nvPicPr>
        <p:blipFill>
          <a:blip r:embed="rId4">
            <a:alphaModFix/>
          </a:blip>
          <a:stretch>
            <a:fillRect/>
          </a:stretch>
        </p:blipFill>
        <p:spPr>
          <a:xfrm>
            <a:off x="92500" y="3404350"/>
            <a:ext cx="5032948" cy="167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ph type="title"/>
          </p:nvPr>
        </p:nvSpPr>
        <p:spPr>
          <a:xfrm>
            <a:off x="628650" y="1546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7200"/>
              <a:buFont typeface="Calibri"/>
              <a:buNone/>
            </a:pPr>
            <a:r>
              <a:rPr b="1" lang="zh-TW" sz="4800">
                <a:latin typeface="Calibri"/>
                <a:ea typeface="Calibri"/>
                <a:cs typeface="Calibri"/>
                <a:sym typeface="Calibri"/>
              </a:rPr>
              <a:t>Deadline</a:t>
            </a:r>
            <a:endParaRPr b="1" sz="4800">
              <a:latin typeface="Calibri"/>
              <a:ea typeface="Calibri"/>
              <a:cs typeface="Calibri"/>
              <a:sym typeface="Calibri"/>
            </a:endParaRPr>
          </a:p>
        </p:txBody>
      </p:sp>
      <p:sp>
        <p:nvSpPr>
          <p:cNvPr id="371" name="Google Shape;371;p44"/>
          <p:cNvSpPr txBox="1"/>
          <p:nvPr>
            <p:ph idx="1" type="body"/>
          </p:nvPr>
        </p:nvSpPr>
        <p:spPr>
          <a:xfrm>
            <a:off x="628650" y="1148850"/>
            <a:ext cx="7886700" cy="37200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zh-TW"/>
              <a:t>Deadline : </a:t>
            </a:r>
            <a:r>
              <a:rPr lang="zh-TW">
                <a:solidFill>
                  <a:srgbClr val="FF0000"/>
                </a:solidFill>
              </a:rPr>
              <a:t>2022/04/29 (Fri.) 11:59 pm</a:t>
            </a:r>
            <a:endParaRPr/>
          </a:p>
          <a:p>
            <a:pPr indent="-171450" lvl="0" marL="177800" rtl="0" algn="l">
              <a:lnSpc>
                <a:spcPct val="90000"/>
              </a:lnSpc>
              <a:spcBef>
                <a:spcPts val="800"/>
              </a:spcBef>
              <a:spcAft>
                <a:spcPts val="0"/>
              </a:spcAft>
              <a:buClr>
                <a:schemeClr val="dk1"/>
              </a:buClr>
              <a:buSzPts val="2100"/>
              <a:buChar char="•"/>
            </a:pPr>
            <a:r>
              <a:rPr lang="zh-TW"/>
              <a:t>Please zip the all files and name it as {studentID}_HW2.zip : </a:t>
            </a:r>
            <a:br>
              <a:rPr lang="zh-TW"/>
            </a:br>
            <a:r>
              <a:rPr lang="zh-TW"/>
              <a:t>ex 310553013_HW2.zip (wrong file format may get </a:t>
            </a:r>
            <a:r>
              <a:rPr lang="zh-TW">
                <a:solidFill>
                  <a:srgbClr val="FF0000"/>
                </a:solidFill>
              </a:rPr>
              <a:t>-5%</a:t>
            </a:r>
            <a:r>
              <a:rPr lang="zh-TW"/>
              <a:t> panelty)</a:t>
            </a:r>
            <a:endParaRPr/>
          </a:p>
          <a:p>
            <a:pPr indent="-177800" lvl="1" marL="520700" rtl="0" algn="l">
              <a:lnSpc>
                <a:spcPct val="90000"/>
              </a:lnSpc>
              <a:spcBef>
                <a:spcPts val="400"/>
              </a:spcBef>
              <a:spcAft>
                <a:spcPts val="0"/>
              </a:spcAft>
              <a:buClr>
                <a:schemeClr val="dk1"/>
              </a:buClr>
              <a:buSzPts val="1800"/>
              <a:buChar char="•"/>
            </a:pPr>
            <a:r>
              <a:rPr lang="zh-TW"/>
              <a:t>Zip file format:		</a:t>
            </a:r>
            <a:endParaRPr/>
          </a:p>
          <a:p>
            <a:pPr indent="-171450" lvl="2" marL="863600" rtl="0" algn="l">
              <a:lnSpc>
                <a:spcPct val="90000"/>
              </a:lnSpc>
              <a:spcBef>
                <a:spcPts val="400"/>
              </a:spcBef>
              <a:spcAft>
                <a:spcPts val="0"/>
              </a:spcAft>
              <a:buClr>
                <a:schemeClr val="dk1"/>
              </a:buClr>
              <a:buSzPts val="1500"/>
              <a:buChar char="•"/>
            </a:pPr>
            <a:r>
              <a:rPr lang="zh-TW"/>
              <a:t>1. {studentID}_report.pdf</a:t>
            </a:r>
            <a:endParaRPr/>
          </a:p>
          <a:p>
            <a:pPr indent="-171450" lvl="2" marL="863600" rtl="0" algn="l">
              <a:lnSpc>
                <a:spcPct val="90000"/>
              </a:lnSpc>
              <a:spcBef>
                <a:spcPts val="400"/>
              </a:spcBef>
              <a:spcAft>
                <a:spcPts val="0"/>
              </a:spcAft>
              <a:buClr>
                <a:schemeClr val="dk1"/>
              </a:buClr>
              <a:buSzPts val="1500"/>
              <a:buChar char="•"/>
            </a:pPr>
            <a:r>
              <a:rPr lang="zh-TW"/>
              <a:t>2. your code</a:t>
            </a:r>
            <a:endParaRPr/>
          </a:p>
          <a:p>
            <a:pPr indent="-165100" lvl="0" marL="177800" rtl="0" algn="l">
              <a:lnSpc>
                <a:spcPct val="90000"/>
              </a:lnSpc>
              <a:spcBef>
                <a:spcPts val="400"/>
              </a:spcBef>
              <a:spcAft>
                <a:spcPts val="0"/>
              </a:spcAft>
              <a:buSzPts val="1200"/>
              <a:buChar char="●"/>
            </a:pPr>
            <a:r>
              <a:rPr lang="zh-TW"/>
              <a:t>Penalty of </a:t>
            </a:r>
            <a:r>
              <a:rPr lang="zh-TW">
                <a:solidFill>
                  <a:srgbClr val="FF0000"/>
                </a:solidFill>
              </a:rPr>
              <a:t>10%</a:t>
            </a:r>
            <a:r>
              <a:rPr lang="zh-TW"/>
              <a:t> of the value of the assignment per late week</a:t>
            </a:r>
            <a:endParaRPr/>
          </a:p>
          <a:p>
            <a:pPr indent="-177800" lvl="1" marL="520700" rtl="0" algn="l">
              <a:lnSpc>
                <a:spcPct val="90000"/>
              </a:lnSpc>
              <a:spcBef>
                <a:spcPts val="400"/>
              </a:spcBef>
              <a:spcAft>
                <a:spcPts val="0"/>
              </a:spcAft>
              <a:buSzPts val="1400"/>
              <a:buChar char="•"/>
            </a:pPr>
            <a:r>
              <a:rPr lang="zh-TW"/>
              <a:t>late a week : your_score * </a:t>
            </a:r>
            <a:r>
              <a:rPr lang="zh-TW">
                <a:solidFill>
                  <a:srgbClr val="FF0000"/>
                </a:solidFill>
              </a:rPr>
              <a:t>0.9</a:t>
            </a:r>
            <a:endParaRPr>
              <a:solidFill>
                <a:srgbClr val="FF0000"/>
              </a:solidFill>
            </a:endParaRPr>
          </a:p>
          <a:p>
            <a:pPr indent="-177800" lvl="1" marL="520700" rtl="0" algn="l">
              <a:lnSpc>
                <a:spcPct val="90000"/>
              </a:lnSpc>
              <a:spcBef>
                <a:spcPts val="400"/>
              </a:spcBef>
              <a:spcAft>
                <a:spcPts val="0"/>
              </a:spcAft>
              <a:buSzPts val="1400"/>
              <a:buChar char="•"/>
            </a:pPr>
            <a:r>
              <a:rPr lang="zh-TW"/>
              <a:t>late two week : your_score * </a:t>
            </a:r>
            <a:r>
              <a:rPr lang="zh-TW">
                <a:solidFill>
                  <a:srgbClr val="FF0000"/>
                </a:solidFill>
              </a:rPr>
              <a:t>0.8</a:t>
            </a:r>
            <a:r>
              <a:rPr lang="zh-TW"/>
              <a:t> …</a:t>
            </a:r>
            <a:endParaRPr/>
          </a:p>
          <a:p>
            <a:pPr indent="-165100" lvl="0" marL="177800" rtl="0" algn="l">
              <a:spcBef>
                <a:spcPts val="800"/>
              </a:spcBef>
              <a:spcAft>
                <a:spcPts val="0"/>
              </a:spcAft>
              <a:buSzPts val="1200"/>
              <a:buChar char="●"/>
            </a:pPr>
            <a:r>
              <a:rPr lang="zh-TW"/>
              <a:t>E3 forum : </a:t>
            </a:r>
            <a:br>
              <a:rPr lang="zh-TW"/>
            </a:br>
            <a:r>
              <a:rPr lang="zh-TW" u="sng">
                <a:solidFill>
                  <a:schemeClr val="hlink"/>
                </a:solidFill>
                <a:hlinkClick r:id="rId3"/>
              </a:rPr>
              <a:t>https://e3.nycu.edu.tw/mod/forum/view.php?id=278296</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zh-TW" sz="4800"/>
              <a:t>Result</a:t>
            </a:r>
            <a:endParaRPr b="1" sz="4800"/>
          </a:p>
        </p:txBody>
      </p:sp>
      <p:sp>
        <p:nvSpPr>
          <p:cNvPr id="377" name="Google Shape;377;p45"/>
          <p:cNvSpPr txBox="1"/>
          <p:nvPr/>
        </p:nvSpPr>
        <p:spPr>
          <a:xfrm>
            <a:off x="837050" y="4619750"/>
            <a:ext cx="303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800">
                <a:latin typeface="Calibri"/>
                <a:ea typeface="Calibri"/>
                <a:cs typeface="Calibri"/>
                <a:sym typeface="Calibri"/>
              </a:rPr>
              <a:t>blending</a:t>
            </a:r>
            <a:endParaRPr sz="1800">
              <a:latin typeface="Calibri"/>
              <a:ea typeface="Calibri"/>
              <a:cs typeface="Calibri"/>
              <a:sym typeface="Calibri"/>
            </a:endParaRPr>
          </a:p>
        </p:txBody>
      </p:sp>
      <p:pic>
        <p:nvPicPr>
          <p:cNvPr id="378" name="Google Shape;378;p45"/>
          <p:cNvPicPr preferRelativeResize="0"/>
          <p:nvPr/>
        </p:nvPicPr>
        <p:blipFill>
          <a:blip r:embed="rId3">
            <a:alphaModFix/>
          </a:blip>
          <a:stretch>
            <a:fillRect/>
          </a:stretch>
        </p:blipFill>
        <p:spPr>
          <a:xfrm>
            <a:off x="93575" y="1414294"/>
            <a:ext cx="4406741" cy="3046905"/>
          </a:xfrm>
          <a:prstGeom prst="rect">
            <a:avLst/>
          </a:prstGeom>
          <a:noFill/>
          <a:ln>
            <a:noFill/>
          </a:ln>
        </p:spPr>
      </p:pic>
      <p:grpSp>
        <p:nvGrpSpPr>
          <p:cNvPr id="379" name="Google Shape;379;p45"/>
          <p:cNvGrpSpPr/>
          <p:nvPr/>
        </p:nvGrpSpPr>
        <p:grpSpPr>
          <a:xfrm>
            <a:off x="4678425" y="1411213"/>
            <a:ext cx="4406750" cy="3667163"/>
            <a:chOff x="4617975" y="1414288"/>
            <a:chExt cx="4406750" cy="3667163"/>
          </a:xfrm>
        </p:grpSpPr>
        <p:sp>
          <p:nvSpPr>
            <p:cNvPr id="380" name="Google Shape;380;p45"/>
            <p:cNvSpPr txBox="1"/>
            <p:nvPr/>
          </p:nvSpPr>
          <p:spPr>
            <a:xfrm>
              <a:off x="5745550" y="4619750"/>
              <a:ext cx="215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Calibri"/>
                  <a:ea typeface="Calibri"/>
                  <a:cs typeface="Calibri"/>
                  <a:sym typeface="Calibri"/>
                </a:rPr>
                <a:t>Cylindrical projection</a:t>
              </a:r>
              <a:endParaRPr sz="1800">
                <a:latin typeface="Calibri"/>
                <a:ea typeface="Calibri"/>
                <a:cs typeface="Calibri"/>
                <a:sym typeface="Calibri"/>
              </a:endParaRPr>
            </a:p>
          </p:txBody>
        </p:sp>
        <p:pic>
          <p:nvPicPr>
            <p:cNvPr id="381" name="Google Shape;381;p45"/>
            <p:cNvPicPr preferRelativeResize="0"/>
            <p:nvPr/>
          </p:nvPicPr>
          <p:blipFill>
            <a:blip r:embed="rId4">
              <a:alphaModFix/>
            </a:blip>
            <a:stretch>
              <a:fillRect/>
            </a:stretch>
          </p:blipFill>
          <p:spPr>
            <a:xfrm>
              <a:off x="4617975" y="1414288"/>
              <a:ext cx="4406750" cy="305922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zh-TW" sz="4800"/>
              <a:t>Result</a:t>
            </a:r>
            <a:endParaRPr b="1" sz="4800"/>
          </a:p>
        </p:txBody>
      </p:sp>
      <p:grpSp>
        <p:nvGrpSpPr>
          <p:cNvPr id="387" name="Google Shape;387;p46"/>
          <p:cNvGrpSpPr/>
          <p:nvPr/>
        </p:nvGrpSpPr>
        <p:grpSpPr>
          <a:xfrm>
            <a:off x="1286388" y="1209226"/>
            <a:ext cx="6571223" cy="3776174"/>
            <a:chOff x="1286388" y="1209226"/>
            <a:chExt cx="6571223" cy="3776174"/>
          </a:xfrm>
        </p:grpSpPr>
        <p:sp>
          <p:nvSpPr>
            <p:cNvPr id="388" name="Google Shape;388;p46"/>
            <p:cNvSpPr txBox="1"/>
            <p:nvPr/>
          </p:nvSpPr>
          <p:spPr>
            <a:xfrm>
              <a:off x="2676750" y="4523700"/>
              <a:ext cx="379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latin typeface="Calibri"/>
                  <a:ea typeface="Calibri"/>
                  <a:cs typeface="Calibri"/>
                  <a:sym typeface="Calibri"/>
                </a:rPr>
                <a:t>Sample of concating 8 image together</a:t>
              </a:r>
              <a:endParaRPr sz="1800">
                <a:latin typeface="Calibri"/>
                <a:ea typeface="Calibri"/>
                <a:cs typeface="Calibri"/>
                <a:sym typeface="Calibri"/>
              </a:endParaRPr>
            </a:p>
          </p:txBody>
        </p:sp>
        <p:pic>
          <p:nvPicPr>
            <p:cNvPr id="389" name="Google Shape;389;p46"/>
            <p:cNvPicPr preferRelativeResize="0"/>
            <p:nvPr/>
          </p:nvPicPr>
          <p:blipFill>
            <a:blip r:embed="rId3">
              <a:alphaModFix/>
            </a:blip>
            <a:stretch>
              <a:fillRect/>
            </a:stretch>
          </p:blipFill>
          <p:spPr>
            <a:xfrm>
              <a:off x="1286388" y="1209226"/>
              <a:ext cx="6571223" cy="3314476"/>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628650" y="206619"/>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6000"/>
              <a:buFont typeface="Calibri"/>
              <a:buNone/>
            </a:pPr>
            <a:r>
              <a:rPr b="1" lang="zh-TW" sz="4800">
                <a:latin typeface="Calibri"/>
                <a:ea typeface="Calibri"/>
                <a:cs typeface="Calibri"/>
                <a:sym typeface="Calibri"/>
              </a:rPr>
              <a:t>Feature Detection</a:t>
            </a:r>
            <a:endParaRPr b="1" sz="4800">
              <a:latin typeface="Calibri"/>
              <a:ea typeface="Calibri"/>
              <a:cs typeface="Calibri"/>
              <a:sym typeface="Calibri"/>
            </a:endParaRPr>
          </a:p>
        </p:txBody>
      </p:sp>
      <p:sp>
        <p:nvSpPr>
          <p:cNvPr id="146" name="Google Shape;146;p27"/>
          <p:cNvSpPr txBox="1"/>
          <p:nvPr>
            <p:ph idx="1" type="body"/>
          </p:nvPr>
        </p:nvSpPr>
        <p:spPr>
          <a:xfrm>
            <a:off x="628650" y="1310394"/>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zh-TW"/>
              <a:t>Finding features correspondences/compute homography matrix.</a:t>
            </a:r>
            <a:endParaRPr/>
          </a:p>
          <a:p>
            <a:pPr indent="-171450" lvl="0" marL="177800" rtl="0" algn="l">
              <a:lnSpc>
                <a:spcPct val="90000"/>
              </a:lnSpc>
              <a:spcBef>
                <a:spcPts val="800"/>
              </a:spcBef>
              <a:spcAft>
                <a:spcPts val="0"/>
              </a:spcAft>
              <a:buClr>
                <a:schemeClr val="dk1"/>
              </a:buClr>
              <a:buSzPts val="2100"/>
              <a:buChar char="•"/>
            </a:pPr>
            <a:r>
              <a:rPr lang="zh-TW"/>
              <a:t>SIFT – Scale Invariant Feature Detection</a:t>
            </a:r>
            <a:endParaRPr/>
          </a:p>
          <a:p>
            <a:pPr indent="-177800" lvl="1" marL="520700" rtl="0" algn="l">
              <a:lnSpc>
                <a:spcPct val="90000"/>
              </a:lnSpc>
              <a:spcBef>
                <a:spcPts val="400"/>
              </a:spcBef>
              <a:spcAft>
                <a:spcPts val="0"/>
              </a:spcAft>
              <a:buClr>
                <a:schemeClr val="dk1"/>
              </a:buClr>
              <a:buSzPts val="1800"/>
              <a:buChar char="•"/>
            </a:pPr>
            <a:r>
              <a:rPr lang="zh-TW"/>
              <a:t>detect key points in the image and describe the points as 128-dimensional features (4 * 4 * 8).</a:t>
            </a:r>
            <a:endParaRPr/>
          </a:p>
          <a:p>
            <a:pPr indent="-171450" lvl="0" marL="177800" rtl="0" algn="l">
              <a:lnSpc>
                <a:spcPct val="90000"/>
              </a:lnSpc>
              <a:spcBef>
                <a:spcPts val="800"/>
              </a:spcBef>
              <a:spcAft>
                <a:spcPts val="0"/>
              </a:spcAft>
              <a:buClr>
                <a:schemeClr val="dk1"/>
              </a:buClr>
              <a:buSzPts val="2100"/>
              <a:buChar char="•"/>
            </a:pPr>
            <a:r>
              <a:rPr lang="zh-TW"/>
              <a:t>Check Ch.6、7 for more details of SIFT. </a:t>
            </a:r>
            <a:r>
              <a:rPr b="1" lang="zh-TW"/>
              <a:t> </a:t>
            </a:r>
            <a:endParaRPr/>
          </a:p>
        </p:txBody>
      </p:sp>
      <p:grpSp>
        <p:nvGrpSpPr>
          <p:cNvPr id="147" name="Google Shape;147;p27"/>
          <p:cNvGrpSpPr/>
          <p:nvPr/>
        </p:nvGrpSpPr>
        <p:grpSpPr>
          <a:xfrm>
            <a:off x="4383225" y="3167612"/>
            <a:ext cx="4445300" cy="1910600"/>
            <a:chOff x="2349350" y="3176025"/>
            <a:chExt cx="4445300" cy="1910600"/>
          </a:xfrm>
        </p:grpSpPr>
        <p:pic>
          <p:nvPicPr>
            <p:cNvPr id="148" name="Google Shape;148;p27"/>
            <p:cNvPicPr preferRelativeResize="0"/>
            <p:nvPr/>
          </p:nvPicPr>
          <p:blipFill>
            <a:blip r:embed="rId3">
              <a:alphaModFix/>
            </a:blip>
            <a:stretch>
              <a:fillRect/>
            </a:stretch>
          </p:blipFill>
          <p:spPr>
            <a:xfrm>
              <a:off x="2349350" y="3176025"/>
              <a:ext cx="4445300" cy="1910600"/>
            </a:xfrm>
            <a:prstGeom prst="rect">
              <a:avLst/>
            </a:prstGeom>
            <a:noFill/>
            <a:ln cap="flat" cmpd="sng" w="9525">
              <a:solidFill>
                <a:schemeClr val="dk1"/>
              </a:solidFill>
              <a:prstDash val="solid"/>
              <a:round/>
              <a:headEnd len="sm" w="sm" type="none"/>
              <a:tailEnd len="sm" w="sm" type="none"/>
            </a:ln>
          </p:spPr>
        </p:pic>
        <p:sp>
          <p:nvSpPr>
            <p:cNvPr id="149" name="Google Shape;149;p27"/>
            <p:cNvSpPr/>
            <p:nvPr/>
          </p:nvSpPr>
          <p:spPr>
            <a:xfrm>
              <a:off x="2530925" y="3269875"/>
              <a:ext cx="747900" cy="75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a:off x="5160400" y="3269875"/>
              <a:ext cx="747900" cy="756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51" name="Google Shape;151;p27"/>
          <p:cNvGrpSpPr/>
          <p:nvPr/>
        </p:nvGrpSpPr>
        <p:grpSpPr>
          <a:xfrm>
            <a:off x="304250" y="3156125"/>
            <a:ext cx="3543300" cy="1933575"/>
            <a:chOff x="354675" y="3156138"/>
            <a:chExt cx="3543300" cy="1933575"/>
          </a:xfrm>
        </p:grpSpPr>
        <p:pic>
          <p:nvPicPr>
            <p:cNvPr id="152" name="Google Shape;152;p27"/>
            <p:cNvPicPr preferRelativeResize="0"/>
            <p:nvPr/>
          </p:nvPicPr>
          <p:blipFill>
            <a:blip r:embed="rId4">
              <a:alphaModFix/>
            </a:blip>
            <a:stretch>
              <a:fillRect/>
            </a:stretch>
          </p:blipFill>
          <p:spPr>
            <a:xfrm>
              <a:off x="354675" y="3156138"/>
              <a:ext cx="3543300" cy="1933575"/>
            </a:xfrm>
            <a:prstGeom prst="rect">
              <a:avLst/>
            </a:prstGeom>
            <a:noFill/>
            <a:ln cap="flat" cmpd="sng" w="9525">
              <a:solidFill>
                <a:schemeClr val="dk1"/>
              </a:solidFill>
              <a:prstDash val="solid"/>
              <a:round/>
              <a:headEnd len="sm" w="sm" type="none"/>
              <a:tailEnd len="sm" w="sm" type="none"/>
            </a:ln>
          </p:spPr>
        </p:pic>
        <p:sp>
          <p:nvSpPr>
            <p:cNvPr id="153" name="Google Shape;153;p27"/>
            <p:cNvSpPr/>
            <p:nvPr/>
          </p:nvSpPr>
          <p:spPr>
            <a:xfrm>
              <a:off x="470750" y="3295075"/>
              <a:ext cx="336300" cy="36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7"/>
            <p:cNvSpPr/>
            <p:nvPr/>
          </p:nvSpPr>
          <p:spPr>
            <a:xfrm>
              <a:off x="2469013" y="3295075"/>
              <a:ext cx="336300" cy="36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7200"/>
              <a:buFont typeface="Calibri"/>
              <a:buNone/>
            </a:pPr>
            <a:r>
              <a:rPr b="1" lang="zh-TW" sz="4800">
                <a:latin typeface="Calibri"/>
                <a:ea typeface="Calibri"/>
                <a:cs typeface="Calibri"/>
                <a:sym typeface="Calibri"/>
              </a:rPr>
              <a:t>Install</a:t>
            </a:r>
            <a:endParaRPr b="1" sz="4800">
              <a:latin typeface="Calibri"/>
              <a:ea typeface="Calibri"/>
              <a:cs typeface="Calibri"/>
              <a:sym typeface="Calibri"/>
            </a:endParaRPr>
          </a:p>
        </p:txBody>
      </p:sp>
      <p:sp>
        <p:nvSpPr>
          <p:cNvPr id="160" name="Google Shape;160;p28"/>
          <p:cNvSpPr txBox="1"/>
          <p:nvPr>
            <p:ph idx="1" type="body"/>
          </p:nvPr>
        </p:nvSpPr>
        <p:spPr>
          <a:xfrm>
            <a:off x="628650" y="1332350"/>
            <a:ext cx="8217300" cy="3597300"/>
          </a:xfrm>
          <a:prstGeom prst="rect">
            <a:avLst/>
          </a:prstGeom>
          <a:noFill/>
          <a:ln>
            <a:noFill/>
          </a:ln>
        </p:spPr>
        <p:txBody>
          <a:bodyPr anchorCtr="0" anchor="t" bIns="34275" lIns="68575" spcFirstLastPara="1" rIns="68575" wrap="square" tIns="34275">
            <a:normAutofit/>
          </a:bodyPr>
          <a:lstStyle/>
          <a:p>
            <a:pPr indent="-400050" lvl="0" marL="457200" rtl="0" algn="l">
              <a:lnSpc>
                <a:spcPct val="90000"/>
              </a:lnSpc>
              <a:spcBef>
                <a:spcPts val="800"/>
              </a:spcBef>
              <a:spcAft>
                <a:spcPts val="0"/>
              </a:spcAft>
              <a:buSzPts val="2700"/>
              <a:buChar char="●"/>
            </a:pPr>
            <a:r>
              <a:rPr lang="zh-TW" sz="2700"/>
              <a:t>Python 3.6 </a:t>
            </a:r>
            <a:endParaRPr sz="2700"/>
          </a:p>
          <a:p>
            <a:pPr indent="-400050" lvl="0" marL="457200" rtl="0" algn="l">
              <a:lnSpc>
                <a:spcPct val="115000"/>
              </a:lnSpc>
              <a:spcBef>
                <a:spcPts val="0"/>
              </a:spcBef>
              <a:spcAft>
                <a:spcPts val="0"/>
              </a:spcAft>
              <a:buSzPts val="2700"/>
              <a:buChar char="●"/>
            </a:pPr>
            <a:r>
              <a:rPr lang="zh-TW" sz="2700"/>
              <a:t>OpenCV :  </a:t>
            </a:r>
            <a:r>
              <a:rPr lang="zh-TW" sz="2400" u="sng">
                <a:solidFill>
                  <a:schemeClr val="hlink"/>
                </a:solidFill>
                <a:hlinkClick r:id="rId3"/>
              </a:rPr>
              <a:t>https://docs.opencv.org/4.5.5/</a:t>
            </a:r>
            <a:endParaRPr sz="2400"/>
          </a:p>
          <a:p>
            <a:pPr indent="-368300" lvl="1" marL="914400" rtl="0" algn="l">
              <a:lnSpc>
                <a:spcPct val="115000"/>
              </a:lnSpc>
              <a:spcBef>
                <a:spcPts val="0"/>
              </a:spcBef>
              <a:spcAft>
                <a:spcPts val="0"/>
              </a:spcAft>
              <a:buSzPts val="2200"/>
              <a:buChar char="○"/>
            </a:pPr>
            <a:r>
              <a:rPr lang="zh-TW" sz="2200"/>
              <a:t>4.5.5 (Recommend)</a:t>
            </a:r>
            <a:endParaRPr sz="2200"/>
          </a:p>
          <a:p>
            <a:pPr indent="-368300" lvl="1" marL="914400" rtl="0" algn="l">
              <a:lnSpc>
                <a:spcPct val="115000"/>
              </a:lnSpc>
              <a:spcBef>
                <a:spcPts val="0"/>
              </a:spcBef>
              <a:spcAft>
                <a:spcPts val="0"/>
              </a:spcAft>
              <a:buSzPts val="2200"/>
              <a:buChar char="○"/>
            </a:pPr>
            <a:r>
              <a:rPr lang="zh-TW" sz="2200"/>
              <a:t>pip install opencv-python</a:t>
            </a:r>
            <a:endParaRPr sz="2200"/>
          </a:p>
        </p:txBody>
      </p:sp>
      <p:pic>
        <p:nvPicPr>
          <p:cNvPr id="161" name="Google Shape;161;p28"/>
          <p:cNvPicPr preferRelativeResize="0"/>
          <p:nvPr/>
        </p:nvPicPr>
        <p:blipFill rotWithShape="1">
          <a:blip r:embed="rId4">
            <a:alphaModFix/>
          </a:blip>
          <a:srcRect b="0" l="0" r="0" t="0"/>
          <a:stretch/>
        </p:blipFill>
        <p:spPr>
          <a:xfrm>
            <a:off x="7585346" y="1182769"/>
            <a:ext cx="792956" cy="100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zh-TW" sz="4800"/>
              <a:t>1. </a:t>
            </a:r>
            <a:r>
              <a:rPr b="1" lang="zh-TW" sz="4800">
                <a:latin typeface="Calibri"/>
                <a:ea typeface="Calibri"/>
                <a:cs typeface="Calibri"/>
                <a:sym typeface="Calibri"/>
              </a:rPr>
              <a:t>SIFT in OpenCV</a:t>
            </a:r>
            <a:endParaRPr b="1" sz="4800">
              <a:latin typeface="Calibri"/>
              <a:ea typeface="Calibri"/>
              <a:cs typeface="Calibri"/>
              <a:sym typeface="Calibri"/>
            </a:endParaRPr>
          </a:p>
        </p:txBody>
      </p:sp>
      <p:sp>
        <p:nvSpPr>
          <p:cNvPr id="167" name="Google Shape;167;p29"/>
          <p:cNvSpPr txBox="1"/>
          <p:nvPr>
            <p:ph idx="1" type="body"/>
          </p:nvPr>
        </p:nvSpPr>
        <p:spPr>
          <a:xfrm>
            <a:off x="628650" y="1369226"/>
            <a:ext cx="7886700" cy="3648900"/>
          </a:xfrm>
          <a:prstGeom prst="rect">
            <a:avLst/>
          </a:prstGeom>
        </p:spPr>
        <p:txBody>
          <a:bodyPr anchorCtr="0" anchor="t" bIns="34275" lIns="68575" spcFirstLastPara="1" rIns="68575" wrap="square" tIns="34275">
            <a:normAutofit lnSpcReduction="20000"/>
          </a:bodyPr>
          <a:lstStyle/>
          <a:p>
            <a:pPr indent="-381000" lvl="0" marL="457200" rtl="0" algn="l">
              <a:lnSpc>
                <a:spcPct val="100000"/>
              </a:lnSpc>
              <a:spcBef>
                <a:spcPts val="800"/>
              </a:spcBef>
              <a:spcAft>
                <a:spcPts val="0"/>
              </a:spcAft>
              <a:buSzPts val="2400"/>
              <a:buChar char="●"/>
            </a:pPr>
            <a:r>
              <a:rPr lang="zh-TW" sz="2400"/>
              <a:t>Using OpenCV to detect SIFT key points of two images</a:t>
            </a:r>
            <a:endParaRPr sz="2400"/>
          </a:p>
          <a:p>
            <a:pPr indent="-381000" lvl="0" marL="457200" rtl="0" algn="l">
              <a:lnSpc>
                <a:spcPct val="100000"/>
              </a:lnSpc>
              <a:spcBef>
                <a:spcPts val="0"/>
              </a:spcBef>
              <a:spcAft>
                <a:spcPts val="0"/>
              </a:spcAft>
              <a:buSzPts val="2400"/>
              <a:buChar char="●"/>
            </a:pPr>
            <a:r>
              <a:rPr lang="zh-TW" sz="2400"/>
              <a:t>Input : </a:t>
            </a:r>
            <a:r>
              <a:rPr lang="zh-TW" sz="2400">
                <a:solidFill>
                  <a:srgbClr val="FF0000"/>
                </a:solidFill>
              </a:rPr>
              <a:t>gray scale </a:t>
            </a:r>
            <a:r>
              <a:rPr lang="zh-TW" sz="2400"/>
              <a:t>image</a:t>
            </a:r>
            <a:br>
              <a:rPr lang="zh-TW" sz="2400"/>
            </a:br>
            <a:br>
              <a:rPr lang="zh-TW" sz="2400"/>
            </a:br>
            <a:endParaRPr sz="2400"/>
          </a:p>
          <a:p>
            <a:pPr indent="-381000" lvl="0" marL="457200" rtl="0" algn="l">
              <a:lnSpc>
                <a:spcPct val="100000"/>
              </a:lnSpc>
              <a:spcBef>
                <a:spcPts val="0"/>
              </a:spcBef>
              <a:spcAft>
                <a:spcPts val="0"/>
              </a:spcAft>
              <a:buSzPts val="2400"/>
              <a:buChar char="●"/>
            </a:pPr>
            <a:r>
              <a:rPr lang="zh-TW" sz="2400"/>
              <a:t>output : keypoints (array), Descriptors (array)</a:t>
            </a:r>
            <a:endParaRPr sz="2400"/>
          </a:p>
          <a:p>
            <a:pPr indent="-381000" lvl="0" marL="457200" rtl="0" algn="l">
              <a:lnSpc>
                <a:spcPct val="100000"/>
              </a:lnSpc>
              <a:spcBef>
                <a:spcPts val="0"/>
              </a:spcBef>
              <a:spcAft>
                <a:spcPts val="0"/>
              </a:spcAft>
              <a:buSzPts val="2400"/>
              <a:buChar char="●"/>
            </a:pPr>
            <a:r>
              <a:rPr lang="zh-TW" sz="2400"/>
              <a:t>K</a:t>
            </a:r>
            <a:r>
              <a:rPr lang="zh-TW" sz="2400"/>
              <a:t>eypoints</a:t>
            </a:r>
            <a:r>
              <a:rPr lang="zh-TW" sz="2400"/>
              <a:t> store f</a:t>
            </a:r>
            <a:r>
              <a:rPr lang="zh-TW" sz="2400"/>
              <a:t>eature points </a:t>
            </a:r>
            <a:endParaRPr sz="2400"/>
          </a:p>
          <a:p>
            <a:pPr indent="-381000" lvl="1" marL="914400" rtl="0" algn="l">
              <a:lnSpc>
                <a:spcPct val="100000"/>
              </a:lnSpc>
              <a:spcBef>
                <a:spcPts val="0"/>
              </a:spcBef>
              <a:spcAft>
                <a:spcPts val="0"/>
              </a:spcAft>
              <a:buSzPts val="2400"/>
              <a:buChar char="○"/>
            </a:pPr>
            <a:r>
              <a:rPr lang="zh-TW" sz="2400"/>
              <a:t>for a single keypoint you can use “</a:t>
            </a:r>
            <a:r>
              <a:rPr lang="zh-TW" sz="2400">
                <a:solidFill>
                  <a:srgbClr val="FF0000"/>
                </a:solidFill>
              </a:rPr>
              <a:t>.pt</a:t>
            </a:r>
            <a:r>
              <a:rPr lang="zh-TW" sz="2400"/>
              <a:t>” to get the position of this key point on image [</a:t>
            </a:r>
            <a:r>
              <a:rPr lang="zh-TW" sz="2400" u="sng">
                <a:solidFill>
                  <a:schemeClr val="hlink"/>
                </a:solidFill>
                <a:hlinkClick r:id="rId3"/>
              </a:rPr>
              <a:t>Ref</a:t>
            </a:r>
            <a:r>
              <a:rPr lang="zh-TW" sz="2400"/>
              <a:t>]</a:t>
            </a:r>
            <a:endParaRPr sz="2400"/>
          </a:p>
          <a:p>
            <a:pPr indent="-381000" lvl="0" marL="457200" rtl="0" algn="l">
              <a:lnSpc>
                <a:spcPct val="100000"/>
              </a:lnSpc>
              <a:spcBef>
                <a:spcPts val="0"/>
              </a:spcBef>
              <a:spcAft>
                <a:spcPts val="0"/>
              </a:spcAft>
              <a:buSzPts val="2400"/>
              <a:buChar char="●"/>
            </a:pPr>
            <a:r>
              <a:rPr lang="zh-TW" sz="2400"/>
              <a:t>Descriptors store the 128-dimensional features</a:t>
            </a:r>
            <a:endParaRPr sz="2400"/>
          </a:p>
          <a:p>
            <a:pPr indent="-381000" lvl="0" marL="457200" rtl="0" algn="l">
              <a:lnSpc>
                <a:spcPct val="100000"/>
              </a:lnSpc>
              <a:spcBef>
                <a:spcPts val="0"/>
              </a:spcBef>
              <a:spcAft>
                <a:spcPts val="0"/>
              </a:spcAft>
              <a:buSzPts val="2400"/>
              <a:buChar char="●"/>
            </a:pPr>
            <a:r>
              <a:rPr lang="zh-TW" sz="2400"/>
              <a:t>The </a:t>
            </a:r>
            <a:r>
              <a:rPr lang="zh-TW" sz="2400">
                <a:solidFill>
                  <a:srgbClr val="FF0000"/>
                </a:solidFill>
              </a:rPr>
              <a:t>function name(detectAndCompute)</a:t>
            </a:r>
            <a:r>
              <a:rPr lang="zh-TW" sz="2400"/>
              <a:t> of SIFT may be different with the </a:t>
            </a:r>
            <a:r>
              <a:rPr lang="zh-TW" sz="2400">
                <a:solidFill>
                  <a:srgbClr val="FF0000"/>
                </a:solidFill>
              </a:rPr>
              <a:t>version of OpenCV</a:t>
            </a:r>
            <a:endParaRPr sz="2400">
              <a:solidFill>
                <a:srgbClr val="FF0000"/>
              </a:solidFill>
            </a:endParaRPr>
          </a:p>
        </p:txBody>
      </p:sp>
      <p:pic>
        <p:nvPicPr>
          <p:cNvPr id="168" name="Google Shape;168;p29"/>
          <p:cNvPicPr preferRelativeResize="0"/>
          <p:nvPr/>
        </p:nvPicPr>
        <p:blipFill rotWithShape="1">
          <a:blip r:embed="rId4">
            <a:alphaModFix/>
          </a:blip>
          <a:srcRect b="0" l="0" r="0" t="13254"/>
          <a:stretch/>
        </p:blipFill>
        <p:spPr>
          <a:xfrm>
            <a:off x="1169300" y="2038350"/>
            <a:ext cx="5285375" cy="53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4800"/>
              <a:t>2. Feature matching - </a:t>
            </a:r>
            <a:r>
              <a:rPr b="1" lang="zh-TW" sz="4800">
                <a:latin typeface="Calibri"/>
                <a:ea typeface="Calibri"/>
                <a:cs typeface="Calibri"/>
                <a:sym typeface="Calibri"/>
              </a:rPr>
              <a:t>KNN</a:t>
            </a:r>
            <a:endParaRPr b="1" sz="4800">
              <a:latin typeface="Calibri"/>
              <a:ea typeface="Calibri"/>
              <a:cs typeface="Calibri"/>
              <a:sym typeface="Calibri"/>
            </a:endParaRPr>
          </a:p>
        </p:txBody>
      </p:sp>
      <p:sp>
        <p:nvSpPr>
          <p:cNvPr id="174" name="Google Shape;174;p3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31150" lvl="0" marL="177800" rtl="0" algn="l">
              <a:lnSpc>
                <a:spcPct val="90000"/>
              </a:lnSpc>
              <a:spcBef>
                <a:spcPts val="0"/>
              </a:spcBef>
              <a:spcAft>
                <a:spcPts val="0"/>
              </a:spcAft>
              <a:buClr>
                <a:schemeClr val="dk1"/>
              </a:buClr>
              <a:buSzPts val="2100"/>
              <a:buChar char="●"/>
            </a:pPr>
            <a:r>
              <a:rPr lang="zh-TW"/>
              <a:t> K-Nearest Neighbor</a:t>
            </a:r>
            <a:endParaRPr/>
          </a:p>
          <a:p>
            <a:pPr indent="-177800" lvl="1" marL="520700" rtl="0" algn="l">
              <a:lnSpc>
                <a:spcPct val="90000"/>
              </a:lnSpc>
              <a:spcBef>
                <a:spcPts val="400"/>
              </a:spcBef>
              <a:spcAft>
                <a:spcPts val="0"/>
              </a:spcAft>
              <a:buClr>
                <a:schemeClr val="dk1"/>
              </a:buClr>
              <a:buSzPts val="1800"/>
              <a:buChar char="○"/>
            </a:pPr>
            <a:r>
              <a:rPr lang="zh-TW"/>
              <a:t>Finding the K closest </a:t>
            </a:r>
            <a:r>
              <a:rPr lang="zh-TW"/>
              <a:t>neighbors</a:t>
            </a:r>
            <a:r>
              <a:rPr lang="zh-TW"/>
              <a:t> to </a:t>
            </a:r>
            <a:r>
              <a:rPr lang="zh-TW"/>
              <a:t>the target</a:t>
            </a:r>
            <a:r>
              <a:rPr lang="zh-TW"/>
              <a:t>. </a:t>
            </a:r>
            <a:endParaRPr/>
          </a:p>
          <a:p>
            <a:pPr indent="-177800" lvl="1" marL="520700" rtl="0" algn="l">
              <a:spcBef>
                <a:spcPts val="400"/>
              </a:spcBef>
              <a:spcAft>
                <a:spcPts val="0"/>
              </a:spcAft>
              <a:buSzPts val="1400"/>
              <a:buChar char="○"/>
            </a:pPr>
            <a:r>
              <a:rPr lang="zh-TW">
                <a:solidFill>
                  <a:srgbClr val="FF0000"/>
                </a:solidFill>
              </a:rPr>
              <a:t>B</a:t>
            </a:r>
            <a:r>
              <a:rPr lang="zh-TW">
                <a:solidFill>
                  <a:srgbClr val="FF0000"/>
                </a:solidFill>
              </a:rPr>
              <a:t>rute-force</a:t>
            </a:r>
            <a:r>
              <a:rPr lang="zh-TW"/>
              <a:t> : </a:t>
            </a:r>
            <a:r>
              <a:rPr lang="zh-TW"/>
              <a:t>Comparing with the all </a:t>
            </a:r>
            <a:r>
              <a:rPr lang="zh-TW">
                <a:solidFill>
                  <a:srgbClr val="FF0000"/>
                </a:solidFill>
              </a:rPr>
              <a:t>2-norm</a:t>
            </a:r>
            <a:r>
              <a:rPr lang="zh-TW">
                <a:solidFill>
                  <a:srgbClr val="FF0000"/>
                </a:solidFill>
              </a:rPr>
              <a:t> of SIFT feature (the 2-norm of descriptor)</a:t>
            </a:r>
            <a:endParaRPr>
              <a:solidFill>
                <a:srgbClr val="FF0000"/>
              </a:solidFill>
            </a:endParaRPr>
          </a:p>
          <a:p>
            <a:pPr indent="0" lvl="0" marL="0" rtl="0" algn="l">
              <a:lnSpc>
                <a:spcPct val="90000"/>
              </a:lnSpc>
              <a:spcBef>
                <a:spcPts val="400"/>
              </a:spcBef>
              <a:spcAft>
                <a:spcPts val="0"/>
              </a:spcAft>
              <a:buNone/>
            </a:pPr>
            <a:r>
              <a:t/>
            </a:r>
            <a:endParaRPr sz="1800"/>
          </a:p>
        </p:txBody>
      </p:sp>
      <p:pic>
        <p:nvPicPr>
          <p:cNvPr id="175" name="Google Shape;175;p30"/>
          <p:cNvPicPr preferRelativeResize="0"/>
          <p:nvPr/>
        </p:nvPicPr>
        <p:blipFill rotWithShape="1">
          <a:blip r:embed="rId3">
            <a:alphaModFix/>
          </a:blip>
          <a:srcRect b="-7959" l="0" r="3679" t="7960"/>
          <a:stretch/>
        </p:blipFill>
        <p:spPr>
          <a:xfrm>
            <a:off x="1315225" y="2691975"/>
            <a:ext cx="6513526" cy="238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3600"/>
              <a:t>2. Feature matching - </a:t>
            </a:r>
            <a:r>
              <a:rPr b="1" lang="zh-TW" sz="3600"/>
              <a:t>Lowe’s Ratio test </a:t>
            </a:r>
            <a:endParaRPr b="1" sz="3600">
              <a:latin typeface="Calibri"/>
              <a:ea typeface="Calibri"/>
              <a:cs typeface="Calibri"/>
              <a:sym typeface="Calibri"/>
            </a:endParaRPr>
          </a:p>
        </p:txBody>
      </p:sp>
      <p:sp>
        <p:nvSpPr>
          <p:cNvPr id="181" name="Google Shape;181;p3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31150" lvl="0" marL="177800" rtl="0" algn="l">
              <a:spcBef>
                <a:spcPts val="400"/>
              </a:spcBef>
              <a:spcAft>
                <a:spcPts val="0"/>
              </a:spcAft>
              <a:buSzPts val="2100"/>
              <a:buChar char="●"/>
            </a:pPr>
            <a:r>
              <a:rPr lang="zh-TW"/>
              <a:t> Lowe’s Ratio test for eliminating bad match</a:t>
            </a:r>
            <a:endParaRPr/>
          </a:p>
          <a:p>
            <a:pPr indent="-222250" lvl="1" marL="520700" rtl="0" algn="l">
              <a:spcBef>
                <a:spcPts val="400"/>
              </a:spcBef>
              <a:spcAft>
                <a:spcPts val="0"/>
              </a:spcAft>
              <a:buSzPts val="2100"/>
              <a:buChar char="○"/>
            </a:pPr>
            <a:r>
              <a:rPr lang="zh-TW"/>
              <a:t>A good match shold be able to be distinguished from noise</a:t>
            </a:r>
            <a:endParaRPr/>
          </a:p>
          <a:p>
            <a:pPr indent="0" lvl="0" marL="0" rtl="0" algn="l">
              <a:spcBef>
                <a:spcPts val="400"/>
              </a:spcBef>
              <a:spcAft>
                <a:spcPts val="0"/>
              </a:spcAft>
              <a:buClr>
                <a:schemeClr val="dk1"/>
              </a:buClr>
              <a:buSzPts val="1100"/>
              <a:buFont typeface="Arial"/>
              <a:buNone/>
            </a:pPr>
            <a:r>
              <a:rPr lang="zh-TW" sz="1800"/>
              <a:t>      </a:t>
            </a:r>
            <a:br>
              <a:rPr lang="zh-TW" sz="1800"/>
            </a:br>
            <a:r>
              <a:rPr lang="zh-TW" sz="1800"/>
              <a:t>      1. For every key point </a:t>
            </a:r>
            <a:r>
              <a:rPr lang="zh-TW" sz="1800">
                <a:solidFill>
                  <a:srgbClr val="9900FF"/>
                </a:solidFill>
              </a:rPr>
              <a:t>P</a:t>
            </a:r>
            <a:r>
              <a:rPr lang="zh-TW" sz="1800"/>
              <a:t> in image1 using 2NN </a:t>
            </a:r>
            <a:br>
              <a:rPr lang="zh-TW" sz="1800"/>
            </a:br>
            <a:r>
              <a:rPr lang="zh-TW" sz="1800"/>
              <a:t>          to get 2 matched key points </a:t>
            </a:r>
            <a:r>
              <a:rPr lang="zh-TW" sz="1800">
                <a:solidFill>
                  <a:srgbClr val="0000FF"/>
                </a:solidFill>
              </a:rPr>
              <a:t>P1</a:t>
            </a:r>
            <a:r>
              <a:rPr lang="zh-TW" sz="1800"/>
              <a:t> &amp; </a:t>
            </a:r>
            <a:r>
              <a:rPr lang="zh-TW" sz="1800">
                <a:solidFill>
                  <a:srgbClr val="0000FF"/>
                </a:solidFill>
              </a:rPr>
              <a:t>P2</a:t>
            </a:r>
            <a:r>
              <a:rPr lang="zh-TW" sz="1800"/>
              <a:t> in image2</a:t>
            </a:r>
            <a:endParaRPr sz="1800"/>
          </a:p>
          <a:p>
            <a:pPr indent="0" lvl="0" marL="0" rtl="0" algn="l">
              <a:spcBef>
                <a:spcPts val="400"/>
              </a:spcBef>
              <a:spcAft>
                <a:spcPts val="0"/>
              </a:spcAft>
              <a:buClr>
                <a:schemeClr val="dk1"/>
              </a:buClr>
              <a:buSzPts val="1100"/>
              <a:buFont typeface="Arial"/>
              <a:buNone/>
            </a:pPr>
            <a:r>
              <a:rPr lang="zh-TW" sz="1800"/>
              <a:t>      2. Computing the 2-norm of </a:t>
            </a:r>
            <a:r>
              <a:rPr lang="zh-TW" sz="1800">
                <a:solidFill>
                  <a:srgbClr val="0000FF"/>
                </a:solidFill>
              </a:rPr>
              <a:t>P1</a:t>
            </a:r>
            <a:r>
              <a:rPr lang="zh-TW" sz="1800"/>
              <a:t> &amp; </a:t>
            </a:r>
            <a:r>
              <a:rPr lang="zh-TW" sz="1800">
                <a:solidFill>
                  <a:srgbClr val="0000FF"/>
                </a:solidFill>
              </a:rPr>
              <a:t>P2</a:t>
            </a:r>
            <a:r>
              <a:rPr lang="zh-TW" sz="1800"/>
              <a:t> between </a:t>
            </a:r>
            <a:r>
              <a:rPr lang="zh-TW" sz="1800">
                <a:solidFill>
                  <a:srgbClr val="9900FF"/>
                </a:solidFill>
              </a:rPr>
              <a:t>P</a:t>
            </a:r>
            <a:r>
              <a:rPr lang="zh-TW" sz="1800"/>
              <a:t> named</a:t>
            </a:r>
            <a:r>
              <a:rPr lang="zh-TW" sz="1800">
                <a:solidFill>
                  <a:srgbClr val="0000FF"/>
                </a:solidFill>
              </a:rPr>
              <a:t> </a:t>
            </a:r>
            <a:r>
              <a:rPr lang="zh-TW" sz="1800">
                <a:solidFill>
                  <a:srgbClr val="FF0000"/>
                </a:solidFill>
              </a:rPr>
              <a:t>D1</a:t>
            </a:r>
            <a:r>
              <a:rPr lang="zh-TW" sz="1800">
                <a:solidFill>
                  <a:srgbClr val="0000FF"/>
                </a:solidFill>
              </a:rPr>
              <a:t> </a:t>
            </a:r>
            <a:r>
              <a:rPr lang="zh-TW" sz="1800"/>
              <a:t>,</a:t>
            </a:r>
            <a:r>
              <a:rPr lang="zh-TW" sz="1800">
                <a:solidFill>
                  <a:srgbClr val="0000FF"/>
                </a:solidFill>
              </a:rPr>
              <a:t> </a:t>
            </a:r>
            <a:r>
              <a:rPr lang="zh-TW" sz="1800">
                <a:solidFill>
                  <a:srgbClr val="FF0000"/>
                </a:solidFill>
              </a:rPr>
              <a:t>D2</a:t>
            </a:r>
            <a:endParaRPr sz="1800">
              <a:solidFill>
                <a:srgbClr val="FF0000"/>
              </a:solidFill>
            </a:endParaRPr>
          </a:p>
          <a:p>
            <a:pPr indent="0" lvl="0" marL="0" rtl="0" algn="l">
              <a:spcBef>
                <a:spcPts val="400"/>
              </a:spcBef>
              <a:spcAft>
                <a:spcPts val="0"/>
              </a:spcAft>
              <a:buNone/>
            </a:pPr>
            <a:r>
              <a:rPr lang="zh-TW" sz="1800">
                <a:solidFill>
                  <a:srgbClr val="0000FF"/>
                </a:solidFill>
              </a:rPr>
              <a:t>      </a:t>
            </a:r>
            <a:r>
              <a:rPr lang="zh-TW" sz="1800"/>
              <a:t>3. If </a:t>
            </a:r>
            <a:r>
              <a:rPr lang="zh-TW" sz="1800">
                <a:solidFill>
                  <a:srgbClr val="FF0000"/>
                </a:solidFill>
              </a:rPr>
              <a:t>D1</a:t>
            </a:r>
            <a:r>
              <a:rPr lang="zh-TW" sz="1800"/>
              <a:t> &lt; </a:t>
            </a:r>
            <a:r>
              <a:rPr lang="zh-TW" sz="1800">
                <a:solidFill>
                  <a:srgbClr val="9900FF"/>
                </a:solidFill>
              </a:rPr>
              <a:t>threshold </a:t>
            </a:r>
            <a:r>
              <a:rPr lang="zh-TW" sz="1800"/>
              <a:t>* </a:t>
            </a:r>
            <a:r>
              <a:rPr lang="zh-TW" sz="1800">
                <a:solidFill>
                  <a:srgbClr val="FF0000"/>
                </a:solidFill>
              </a:rPr>
              <a:t>D2</a:t>
            </a:r>
            <a:r>
              <a:rPr lang="zh-TW" sz="1800"/>
              <a:t> then </a:t>
            </a:r>
            <a:r>
              <a:rPr lang="zh-TW" sz="1800">
                <a:solidFill>
                  <a:srgbClr val="0000FF"/>
                </a:solidFill>
              </a:rPr>
              <a:t>P1</a:t>
            </a:r>
            <a:r>
              <a:rPr lang="zh-TW" sz="1800"/>
              <a:t> is a good match</a:t>
            </a:r>
            <a:endParaRPr sz="1800"/>
          </a:p>
          <a:p>
            <a:pPr indent="0" lvl="0" marL="0" rtl="0" algn="l">
              <a:spcBef>
                <a:spcPts val="400"/>
              </a:spcBef>
              <a:spcAft>
                <a:spcPts val="0"/>
              </a:spcAft>
              <a:buClr>
                <a:schemeClr val="dk1"/>
              </a:buClr>
              <a:buSzPts val="1100"/>
              <a:buFont typeface="Arial"/>
              <a:buNone/>
            </a:pPr>
            <a:r>
              <a:rPr lang="zh-TW" sz="1800"/>
              <a:t>     </a:t>
            </a:r>
            <a:br>
              <a:rPr lang="zh-TW" sz="1800"/>
            </a:br>
            <a:r>
              <a:rPr lang="zh-TW" sz="1800"/>
              <a:t>      (threshold is a programmer defined ration between 0 to 1 ,</a:t>
            </a:r>
            <a:br>
              <a:rPr lang="zh-TW" sz="1800"/>
            </a:br>
            <a:r>
              <a:rPr lang="zh-TW" sz="1800"/>
              <a:t>       the suggestion of OpenCV tutorial is 0.7~0.8)</a:t>
            </a:r>
            <a:endParaRPr/>
          </a:p>
        </p:txBody>
      </p:sp>
      <p:grpSp>
        <p:nvGrpSpPr>
          <p:cNvPr id="182" name="Google Shape;182;p31"/>
          <p:cNvGrpSpPr/>
          <p:nvPr/>
        </p:nvGrpSpPr>
        <p:grpSpPr>
          <a:xfrm>
            <a:off x="6635050" y="3307825"/>
            <a:ext cx="2635175" cy="1826175"/>
            <a:chOff x="6635050" y="3307825"/>
            <a:chExt cx="2635175" cy="1826175"/>
          </a:xfrm>
        </p:grpSpPr>
        <p:sp>
          <p:nvSpPr>
            <p:cNvPr id="183" name="Google Shape;183;p31"/>
            <p:cNvSpPr/>
            <p:nvPr/>
          </p:nvSpPr>
          <p:spPr>
            <a:xfrm>
              <a:off x="6690050" y="4076700"/>
              <a:ext cx="302700" cy="302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7582050" y="3708025"/>
              <a:ext cx="302700" cy="302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a:off x="8079000" y="4541175"/>
              <a:ext cx="302700" cy="302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txBox="1"/>
            <p:nvPr/>
          </p:nvSpPr>
          <p:spPr>
            <a:xfrm>
              <a:off x="7447725" y="3307825"/>
              <a:ext cx="18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Calibri"/>
                  <a:ea typeface="Calibri"/>
                  <a:cs typeface="Calibri"/>
                  <a:sym typeface="Calibri"/>
                </a:rPr>
                <a:t>P1 (good match)</a:t>
              </a:r>
              <a:endParaRPr>
                <a:latin typeface="Calibri"/>
                <a:ea typeface="Calibri"/>
                <a:cs typeface="Calibri"/>
                <a:sym typeface="Calibri"/>
              </a:endParaRPr>
            </a:p>
          </p:txBody>
        </p:sp>
        <p:sp>
          <p:nvSpPr>
            <p:cNvPr id="187" name="Google Shape;187;p31"/>
            <p:cNvSpPr txBox="1"/>
            <p:nvPr/>
          </p:nvSpPr>
          <p:spPr>
            <a:xfrm>
              <a:off x="7731150" y="4733800"/>
              <a:ext cx="9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Calibri"/>
                  <a:ea typeface="Calibri"/>
                  <a:cs typeface="Calibri"/>
                  <a:sym typeface="Calibri"/>
                </a:rPr>
                <a:t>P</a:t>
              </a:r>
              <a:r>
                <a:rPr lang="zh-TW">
                  <a:latin typeface="Calibri"/>
                  <a:ea typeface="Calibri"/>
                  <a:cs typeface="Calibri"/>
                  <a:sym typeface="Calibri"/>
                </a:rPr>
                <a:t>2 (noise)</a:t>
              </a:r>
              <a:endParaRPr>
                <a:latin typeface="Calibri"/>
                <a:ea typeface="Calibri"/>
                <a:cs typeface="Calibri"/>
                <a:sym typeface="Calibri"/>
              </a:endParaRPr>
            </a:p>
          </p:txBody>
        </p:sp>
        <p:cxnSp>
          <p:nvCxnSpPr>
            <p:cNvPr id="188" name="Google Shape;188;p31"/>
            <p:cNvCxnSpPr>
              <a:stCxn id="183" idx="7"/>
              <a:endCxn id="184" idx="2"/>
            </p:cNvCxnSpPr>
            <p:nvPr/>
          </p:nvCxnSpPr>
          <p:spPr>
            <a:xfrm flipH="1" rot="10800000">
              <a:off x="6948421" y="3859429"/>
              <a:ext cx="633600" cy="2616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31"/>
            <p:cNvCxnSpPr>
              <a:stCxn id="183" idx="5"/>
            </p:cNvCxnSpPr>
            <p:nvPr/>
          </p:nvCxnSpPr>
          <p:spPr>
            <a:xfrm>
              <a:off x="6948421" y="4335071"/>
              <a:ext cx="1119900" cy="29490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31"/>
            <p:cNvSpPr txBox="1"/>
            <p:nvPr/>
          </p:nvSpPr>
          <p:spPr>
            <a:xfrm>
              <a:off x="6635050" y="4379400"/>
              <a:ext cx="30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Calibri"/>
                  <a:ea typeface="Calibri"/>
                  <a:cs typeface="Calibri"/>
                  <a:sym typeface="Calibri"/>
                </a:rPr>
                <a:t>P</a:t>
              </a:r>
              <a:endParaRPr>
                <a:latin typeface="Calibri"/>
                <a:ea typeface="Calibri"/>
                <a:cs typeface="Calibri"/>
                <a:sym typeface="Calibri"/>
              </a:endParaRPr>
            </a:p>
          </p:txBody>
        </p:sp>
        <p:sp>
          <p:nvSpPr>
            <p:cNvPr id="191" name="Google Shape;191;p31"/>
            <p:cNvSpPr txBox="1"/>
            <p:nvPr/>
          </p:nvSpPr>
          <p:spPr>
            <a:xfrm>
              <a:off x="6937750" y="3659275"/>
              <a:ext cx="4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Calibri"/>
                  <a:ea typeface="Calibri"/>
                  <a:cs typeface="Calibri"/>
                  <a:sym typeface="Calibri"/>
                </a:rPr>
                <a:t>D1</a:t>
              </a:r>
              <a:endParaRPr>
                <a:latin typeface="Calibri"/>
                <a:ea typeface="Calibri"/>
                <a:cs typeface="Calibri"/>
                <a:sym typeface="Calibri"/>
              </a:endParaRPr>
            </a:p>
          </p:txBody>
        </p:sp>
        <p:sp>
          <p:nvSpPr>
            <p:cNvPr id="192" name="Google Shape;192;p31"/>
            <p:cNvSpPr txBox="1"/>
            <p:nvPr/>
          </p:nvSpPr>
          <p:spPr>
            <a:xfrm>
              <a:off x="7267775" y="4379400"/>
              <a:ext cx="4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Calibri"/>
                  <a:ea typeface="Calibri"/>
                  <a:cs typeface="Calibri"/>
                  <a:sym typeface="Calibri"/>
                </a:rPr>
                <a:t>D2</a:t>
              </a:r>
              <a:endParaRPr>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4800"/>
              <a:t>3.</a:t>
            </a:r>
            <a:r>
              <a:rPr b="1" lang="zh-TW" sz="4800">
                <a:latin typeface="Calibri"/>
                <a:ea typeface="Calibri"/>
                <a:cs typeface="Calibri"/>
                <a:sym typeface="Calibri"/>
              </a:rPr>
              <a:t>Homography</a:t>
            </a:r>
            <a:endParaRPr b="1" sz="4800">
              <a:latin typeface="Calibri"/>
              <a:ea typeface="Calibri"/>
              <a:cs typeface="Calibri"/>
              <a:sym typeface="Calibri"/>
            </a:endParaRPr>
          </a:p>
        </p:txBody>
      </p:sp>
      <p:sp>
        <p:nvSpPr>
          <p:cNvPr id="198" name="Google Shape;198;p32"/>
          <p:cNvSpPr txBox="1"/>
          <p:nvPr>
            <p:ph idx="1" type="body"/>
          </p:nvPr>
        </p:nvSpPr>
        <p:spPr>
          <a:xfrm>
            <a:off x="628650" y="1369225"/>
            <a:ext cx="7969200" cy="3263400"/>
          </a:xfrm>
          <a:prstGeom prst="rect">
            <a:avLst/>
          </a:prstGeom>
          <a:noFill/>
          <a:ln>
            <a:noFill/>
          </a:ln>
        </p:spPr>
        <p:txBody>
          <a:bodyPr anchorCtr="0" anchor="t" bIns="34275" lIns="68575" spcFirstLastPara="1" rIns="68575" wrap="square" tIns="34275">
            <a:normAutofit/>
          </a:bodyPr>
          <a:lstStyle/>
          <a:p>
            <a:pPr indent="-222250" lvl="0" marL="177800" rtl="0" algn="l">
              <a:spcBef>
                <a:spcPts val="0"/>
              </a:spcBef>
              <a:spcAft>
                <a:spcPts val="0"/>
              </a:spcAft>
              <a:buSzPts val="2100"/>
              <a:buChar char="•"/>
            </a:pPr>
            <a:r>
              <a:rPr lang="zh-TW"/>
              <a:t>Construct a linear system as: </a:t>
            </a:r>
            <a:r>
              <a:rPr lang="zh-TW">
                <a:solidFill>
                  <a:srgbClr val="0000FF"/>
                </a:solidFill>
              </a:rPr>
              <a:t>P2</a:t>
            </a:r>
            <a:r>
              <a:rPr lang="zh-TW"/>
              <a:t>=</a:t>
            </a:r>
            <a:r>
              <a:rPr lang="zh-TW">
                <a:solidFill>
                  <a:srgbClr val="FF0000"/>
                </a:solidFill>
              </a:rPr>
              <a:t>H</a:t>
            </a:r>
            <a:r>
              <a:rPr lang="zh-TW">
                <a:solidFill>
                  <a:srgbClr val="0000FF"/>
                </a:solidFill>
              </a:rPr>
              <a:t>P1</a:t>
            </a:r>
            <a:r>
              <a:rPr lang="zh-TW"/>
              <a:t>, </a:t>
            </a:r>
            <a:r>
              <a:rPr lang="zh-TW">
                <a:solidFill>
                  <a:srgbClr val="0000FF"/>
                </a:solidFill>
              </a:rPr>
              <a:t>P2</a:t>
            </a:r>
            <a:r>
              <a:rPr lang="zh-TW"/>
              <a:t> = (x2,y2,1) , </a:t>
            </a:r>
            <a:r>
              <a:rPr lang="zh-TW">
                <a:solidFill>
                  <a:srgbClr val="0000FF"/>
                </a:solidFill>
              </a:rPr>
              <a:t>P1</a:t>
            </a:r>
            <a:r>
              <a:rPr lang="zh-TW"/>
              <a:t> =  (x1,y1,1)</a:t>
            </a:r>
            <a:br>
              <a:rPr lang="zh-TW"/>
            </a:br>
            <a:r>
              <a:rPr lang="zh-TW"/>
              <a:t>where </a:t>
            </a:r>
            <a:r>
              <a:rPr lang="zh-TW">
                <a:solidFill>
                  <a:srgbClr val="0000FF"/>
                </a:solidFill>
              </a:rPr>
              <a:t>P2</a:t>
            </a:r>
            <a:r>
              <a:rPr lang="zh-TW"/>
              <a:t> and </a:t>
            </a:r>
            <a:r>
              <a:rPr lang="zh-TW">
                <a:solidFill>
                  <a:srgbClr val="0000FF"/>
                </a:solidFill>
              </a:rPr>
              <a:t>P1</a:t>
            </a:r>
            <a:r>
              <a:rPr lang="zh-TW"/>
              <a:t> are correspondence points , </a:t>
            </a:r>
            <a:r>
              <a:rPr lang="zh-TW">
                <a:solidFill>
                  <a:srgbClr val="FF0000"/>
                </a:solidFill>
              </a:rPr>
              <a:t>H</a:t>
            </a:r>
            <a:r>
              <a:rPr lang="zh-TW"/>
              <a:t> is homography matrix. </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p:txBody>
      </p:sp>
      <p:pic>
        <p:nvPicPr>
          <p:cNvPr id="199" name="Google Shape;199;p32"/>
          <p:cNvPicPr preferRelativeResize="0"/>
          <p:nvPr/>
        </p:nvPicPr>
        <p:blipFill>
          <a:blip r:embed="rId3">
            <a:alphaModFix/>
          </a:blip>
          <a:stretch>
            <a:fillRect/>
          </a:stretch>
        </p:blipFill>
        <p:spPr>
          <a:xfrm>
            <a:off x="4827100" y="2774700"/>
            <a:ext cx="4137500" cy="2110050"/>
          </a:xfrm>
          <a:prstGeom prst="rect">
            <a:avLst/>
          </a:prstGeom>
          <a:noFill/>
          <a:ln>
            <a:noFill/>
          </a:ln>
        </p:spPr>
      </p:pic>
      <p:grpSp>
        <p:nvGrpSpPr>
          <p:cNvPr id="200" name="Google Shape;200;p32"/>
          <p:cNvGrpSpPr/>
          <p:nvPr/>
        </p:nvGrpSpPr>
        <p:grpSpPr>
          <a:xfrm>
            <a:off x="563538" y="2227200"/>
            <a:ext cx="3781425" cy="2791625"/>
            <a:chOff x="563538" y="2227200"/>
            <a:chExt cx="3781425" cy="2791625"/>
          </a:xfrm>
        </p:grpSpPr>
        <p:pic>
          <p:nvPicPr>
            <p:cNvPr id="201" name="Google Shape;201;p32"/>
            <p:cNvPicPr preferRelativeResize="0"/>
            <p:nvPr/>
          </p:nvPicPr>
          <p:blipFill rotWithShape="1">
            <a:blip r:embed="rId4">
              <a:alphaModFix/>
            </a:blip>
            <a:srcRect b="0" l="20076" r="0" t="0"/>
            <a:stretch/>
          </p:blipFill>
          <p:spPr>
            <a:xfrm>
              <a:off x="645462" y="2227200"/>
              <a:ext cx="3617550" cy="923075"/>
            </a:xfrm>
            <a:prstGeom prst="rect">
              <a:avLst/>
            </a:prstGeom>
            <a:noFill/>
            <a:ln cap="flat" cmpd="sng" w="9525">
              <a:solidFill>
                <a:schemeClr val="dk1"/>
              </a:solidFill>
              <a:prstDash val="solid"/>
              <a:round/>
              <a:headEnd len="sm" w="sm" type="none"/>
              <a:tailEnd len="sm" w="sm" type="none"/>
            </a:ln>
          </p:spPr>
        </p:pic>
        <p:pic>
          <p:nvPicPr>
            <p:cNvPr id="202" name="Google Shape;202;p32"/>
            <p:cNvPicPr preferRelativeResize="0"/>
            <p:nvPr/>
          </p:nvPicPr>
          <p:blipFill>
            <a:blip r:embed="rId5">
              <a:alphaModFix/>
            </a:blip>
            <a:stretch>
              <a:fillRect/>
            </a:stretch>
          </p:blipFill>
          <p:spPr>
            <a:xfrm>
              <a:off x="1244563" y="3322538"/>
              <a:ext cx="2419350" cy="914400"/>
            </a:xfrm>
            <a:prstGeom prst="rect">
              <a:avLst/>
            </a:prstGeom>
            <a:noFill/>
            <a:ln cap="flat" cmpd="sng" w="9525">
              <a:solidFill>
                <a:schemeClr val="dk1"/>
              </a:solidFill>
              <a:prstDash val="solid"/>
              <a:round/>
              <a:headEnd len="sm" w="sm" type="none"/>
              <a:tailEnd len="sm" w="sm" type="none"/>
            </a:ln>
          </p:spPr>
        </p:pic>
        <p:pic>
          <p:nvPicPr>
            <p:cNvPr id="203" name="Google Shape;203;p32"/>
            <p:cNvPicPr preferRelativeResize="0"/>
            <p:nvPr/>
          </p:nvPicPr>
          <p:blipFill>
            <a:blip r:embed="rId6">
              <a:alphaModFix/>
            </a:blip>
            <a:stretch>
              <a:fillRect/>
            </a:stretch>
          </p:blipFill>
          <p:spPr>
            <a:xfrm>
              <a:off x="563538" y="4409225"/>
              <a:ext cx="3781425" cy="609600"/>
            </a:xfrm>
            <a:prstGeom prst="rect">
              <a:avLst/>
            </a:prstGeom>
            <a:noFill/>
            <a:ln cap="flat" cmpd="sng" w="9525">
              <a:solidFill>
                <a:schemeClr val="dk1"/>
              </a:solidFill>
              <a:prstDash val="solid"/>
              <a:round/>
              <a:headEnd len="sm" w="sm" type="none"/>
              <a:tailEnd len="sm" w="sm" type="none"/>
            </a:ln>
          </p:spPr>
        </p:pic>
        <p:cxnSp>
          <p:nvCxnSpPr>
            <p:cNvPr id="204" name="Google Shape;204;p32"/>
            <p:cNvCxnSpPr>
              <a:stCxn id="201" idx="2"/>
              <a:endCxn id="202" idx="0"/>
            </p:cNvCxnSpPr>
            <p:nvPr/>
          </p:nvCxnSpPr>
          <p:spPr>
            <a:xfrm>
              <a:off x="2454238" y="3150275"/>
              <a:ext cx="0" cy="172200"/>
            </a:xfrm>
            <a:prstGeom prst="straightConnector1">
              <a:avLst/>
            </a:prstGeom>
            <a:noFill/>
            <a:ln cap="flat" cmpd="sng" w="9525">
              <a:solidFill>
                <a:srgbClr val="FF0000"/>
              </a:solidFill>
              <a:prstDash val="solid"/>
              <a:round/>
              <a:headEnd len="med" w="med" type="none"/>
              <a:tailEnd len="med" w="med" type="triangle"/>
            </a:ln>
          </p:spPr>
        </p:cxnSp>
        <p:cxnSp>
          <p:nvCxnSpPr>
            <p:cNvPr id="205" name="Google Shape;205;p32"/>
            <p:cNvCxnSpPr>
              <a:endCxn id="203" idx="0"/>
            </p:cNvCxnSpPr>
            <p:nvPr/>
          </p:nvCxnSpPr>
          <p:spPr>
            <a:xfrm>
              <a:off x="2454250" y="4237025"/>
              <a:ext cx="0" cy="172200"/>
            </a:xfrm>
            <a:prstGeom prst="straightConnector1">
              <a:avLst/>
            </a:prstGeom>
            <a:noFill/>
            <a:ln cap="flat" cmpd="sng" w="9525">
              <a:solidFill>
                <a:srgbClr val="FF0000"/>
              </a:solidFill>
              <a:prstDash val="solid"/>
              <a:round/>
              <a:headEnd len="med" w="med" type="none"/>
              <a:tailEnd len="med" w="med" type="triangle"/>
            </a:ln>
          </p:spPr>
        </p:cxnSp>
      </p:grpSp>
      <p:sp>
        <p:nvSpPr>
          <p:cNvPr id="206" name="Google Shape;206;p32"/>
          <p:cNvSpPr/>
          <p:nvPr/>
        </p:nvSpPr>
        <p:spPr>
          <a:xfrm>
            <a:off x="2479400" y="2336975"/>
            <a:ext cx="2300700" cy="958121"/>
          </a:xfrm>
          <a:custGeom>
            <a:rect b="b" l="l" r="r" t="t"/>
            <a:pathLst>
              <a:path extrusionOk="0" h="40308" w="92028">
                <a:moveTo>
                  <a:pt x="90095" y="0"/>
                </a:moveTo>
                <a:cubicBezTo>
                  <a:pt x="88975" y="6331"/>
                  <a:pt x="98388" y="31993"/>
                  <a:pt x="83372" y="37988"/>
                </a:cubicBezTo>
                <a:cubicBezTo>
                  <a:pt x="68356" y="43983"/>
                  <a:pt x="13895" y="36307"/>
                  <a:pt x="0" y="35971"/>
                </a:cubicBezTo>
              </a:path>
            </a:pathLst>
          </a:custGeom>
          <a:noFill/>
          <a:ln cap="flat" cmpd="sng" w="9525">
            <a:solidFill>
              <a:srgbClr val="FF0000"/>
            </a:solidFill>
            <a:prstDash val="solid"/>
            <a:round/>
            <a:headEnd len="med" w="med" type="none"/>
            <a:tailEnd len="med" w="med" type="triangle"/>
          </a:ln>
        </p:spPr>
      </p:sp>
      <p:grpSp>
        <p:nvGrpSpPr>
          <p:cNvPr id="207" name="Google Shape;207;p32"/>
          <p:cNvGrpSpPr/>
          <p:nvPr/>
        </p:nvGrpSpPr>
        <p:grpSpPr>
          <a:xfrm>
            <a:off x="4726255" y="2185150"/>
            <a:ext cx="3930850" cy="291775"/>
            <a:chOff x="4726255" y="2185150"/>
            <a:chExt cx="3930850" cy="291775"/>
          </a:xfrm>
        </p:grpSpPr>
        <p:pic>
          <p:nvPicPr>
            <p:cNvPr id="208" name="Google Shape;208;p32"/>
            <p:cNvPicPr preferRelativeResize="0"/>
            <p:nvPr/>
          </p:nvPicPr>
          <p:blipFill>
            <a:blip r:embed="rId7">
              <a:alphaModFix/>
            </a:blip>
            <a:stretch>
              <a:fillRect/>
            </a:stretch>
          </p:blipFill>
          <p:spPr>
            <a:xfrm>
              <a:off x="4726255" y="2185150"/>
              <a:ext cx="3930850" cy="291775"/>
            </a:xfrm>
            <a:prstGeom prst="rect">
              <a:avLst/>
            </a:prstGeom>
            <a:noFill/>
            <a:ln cap="flat" cmpd="sng" w="9525">
              <a:solidFill>
                <a:srgbClr val="FF0000"/>
              </a:solidFill>
              <a:prstDash val="solid"/>
              <a:round/>
              <a:headEnd len="sm" w="sm" type="none"/>
              <a:tailEnd len="sm" w="sm" type="none"/>
            </a:ln>
          </p:spPr>
        </p:pic>
        <p:sp>
          <p:nvSpPr>
            <p:cNvPr id="209" name="Google Shape;209;p32"/>
            <p:cNvSpPr/>
            <p:nvPr/>
          </p:nvSpPr>
          <p:spPr>
            <a:xfrm>
              <a:off x="4916675" y="2255438"/>
              <a:ext cx="126000" cy="15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6000"/>
              <a:buFont typeface="Calibri"/>
              <a:buNone/>
            </a:pPr>
            <a:r>
              <a:rPr b="1" lang="zh-TW" sz="4800"/>
              <a:t>3.</a:t>
            </a:r>
            <a:r>
              <a:rPr b="1" lang="zh-TW" sz="4800">
                <a:latin typeface="Calibri"/>
                <a:ea typeface="Calibri"/>
                <a:cs typeface="Calibri"/>
                <a:sym typeface="Calibri"/>
              </a:rPr>
              <a:t>Homography</a:t>
            </a:r>
            <a:endParaRPr b="1" sz="4800">
              <a:latin typeface="Calibri"/>
              <a:ea typeface="Calibri"/>
              <a:cs typeface="Calibri"/>
              <a:sym typeface="Calibri"/>
            </a:endParaRPr>
          </a:p>
        </p:txBody>
      </p:sp>
      <p:sp>
        <p:nvSpPr>
          <p:cNvPr id="215" name="Google Shape;215;p3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spcBef>
                <a:spcPts val="0"/>
              </a:spcBef>
              <a:spcAft>
                <a:spcPts val="0"/>
              </a:spcAft>
              <a:buSzPts val="2100"/>
              <a:buChar char="•"/>
            </a:pPr>
            <a:r>
              <a:rPr lang="zh-TW"/>
              <a:t>If we restrict h33 = 1</a:t>
            </a:r>
            <a:br>
              <a:rPr lang="zh-TW"/>
            </a:br>
            <a:br>
              <a:rPr lang="zh-TW"/>
            </a:br>
            <a:br>
              <a:rPr lang="zh-TW"/>
            </a:br>
            <a:endParaRPr/>
          </a:p>
          <a:p>
            <a:pPr indent="-171450" lvl="0" marL="177800" rtl="0" algn="l">
              <a:spcBef>
                <a:spcPts val="0"/>
              </a:spcBef>
              <a:spcAft>
                <a:spcPts val="0"/>
              </a:spcAft>
              <a:buSzPts val="2100"/>
              <a:buChar char="•"/>
            </a:pPr>
            <a:r>
              <a:rPr lang="zh-TW"/>
              <a:t>For perspective transformation , you can use </a:t>
            </a:r>
            <a:r>
              <a:rPr lang="zh-TW">
                <a:solidFill>
                  <a:srgbClr val="FF0000"/>
                </a:solidFill>
              </a:rPr>
              <a:t>4 pairs of match result</a:t>
            </a:r>
            <a:r>
              <a:rPr lang="zh-TW"/>
              <a:t> to slove </a:t>
            </a:r>
            <a:r>
              <a:rPr lang="zh-TW">
                <a:solidFill>
                  <a:srgbClr val="FF0000"/>
                </a:solidFill>
              </a:rPr>
              <a:t>8</a:t>
            </a:r>
            <a:r>
              <a:rPr lang="zh-TW"/>
              <a:t> unknow variable in homography matrix</a:t>
            </a:r>
            <a:endParaRPr>
              <a:solidFill>
                <a:srgbClr val="FF0000"/>
              </a:solidFill>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p:txBody>
      </p:sp>
      <p:grpSp>
        <p:nvGrpSpPr>
          <p:cNvPr id="216" name="Google Shape;216;p33"/>
          <p:cNvGrpSpPr/>
          <p:nvPr/>
        </p:nvGrpSpPr>
        <p:grpSpPr>
          <a:xfrm>
            <a:off x="40350" y="3296463"/>
            <a:ext cx="8803276" cy="1847025"/>
            <a:chOff x="191625" y="2824863"/>
            <a:chExt cx="8803276" cy="1847025"/>
          </a:xfrm>
        </p:grpSpPr>
        <p:pic>
          <p:nvPicPr>
            <p:cNvPr id="217" name="Google Shape;217;p33"/>
            <p:cNvPicPr preferRelativeResize="0"/>
            <p:nvPr/>
          </p:nvPicPr>
          <p:blipFill>
            <a:blip r:embed="rId3">
              <a:alphaModFix/>
            </a:blip>
            <a:stretch>
              <a:fillRect/>
            </a:stretch>
          </p:blipFill>
          <p:spPr>
            <a:xfrm>
              <a:off x="191625" y="3157825"/>
              <a:ext cx="3886200" cy="1181100"/>
            </a:xfrm>
            <a:prstGeom prst="rect">
              <a:avLst/>
            </a:prstGeom>
            <a:noFill/>
            <a:ln>
              <a:noFill/>
            </a:ln>
          </p:spPr>
        </p:pic>
        <p:pic>
          <p:nvPicPr>
            <p:cNvPr id="218" name="Google Shape;218;p33"/>
            <p:cNvPicPr preferRelativeResize="0"/>
            <p:nvPr/>
          </p:nvPicPr>
          <p:blipFill>
            <a:blip r:embed="rId4">
              <a:alphaModFix/>
            </a:blip>
            <a:stretch>
              <a:fillRect/>
            </a:stretch>
          </p:blipFill>
          <p:spPr>
            <a:xfrm>
              <a:off x="4077825" y="2824863"/>
              <a:ext cx="4917076" cy="1847025"/>
            </a:xfrm>
            <a:prstGeom prst="rect">
              <a:avLst/>
            </a:prstGeom>
            <a:noFill/>
            <a:ln>
              <a:noFill/>
            </a:ln>
          </p:spPr>
        </p:pic>
      </p:grpSp>
      <p:sp>
        <p:nvSpPr>
          <p:cNvPr id="219" name="Google Shape;219;p33"/>
          <p:cNvSpPr/>
          <p:nvPr/>
        </p:nvSpPr>
        <p:spPr>
          <a:xfrm>
            <a:off x="2689500" y="4421250"/>
            <a:ext cx="437100" cy="29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33"/>
          <p:cNvGrpSpPr/>
          <p:nvPr/>
        </p:nvGrpSpPr>
        <p:grpSpPr>
          <a:xfrm>
            <a:off x="3697990" y="1202418"/>
            <a:ext cx="5036105" cy="566370"/>
            <a:chOff x="3614075" y="1387275"/>
            <a:chExt cx="5229600" cy="658800"/>
          </a:xfrm>
        </p:grpSpPr>
        <p:sp>
          <p:nvSpPr>
            <p:cNvPr id="221" name="Google Shape;221;p33"/>
            <p:cNvSpPr/>
            <p:nvPr/>
          </p:nvSpPr>
          <p:spPr>
            <a:xfrm>
              <a:off x="3614075" y="1387275"/>
              <a:ext cx="5229600" cy="658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3"/>
            <p:cNvGrpSpPr/>
            <p:nvPr/>
          </p:nvGrpSpPr>
          <p:grpSpPr>
            <a:xfrm>
              <a:off x="3655543" y="1436450"/>
              <a:ext cx="5188093" cy="609600"/>
              <a:chOff x="3655543" y="1199575"/>
              <a:chExt cx="5188093" cy="609600"/>
            </a:xfrm>
          </p:grpSpPr>
          <p:pic>
            <p:nvPicPr>
              <p:cNvPr descr="x'_2(H_{31}x_1 + H_{32}y_1 + 1) = H_{11}x_1 + H_{12}y_1 + H_{13}z1 " id="223" name="Google Shape;223;p33" title="MathEquation,#000000"/>
              <p:cNvPicPr preferRelativeResize="0"/>
              <p:nvPr/>
            </p:nvPicPr>
            <p:blipFill>
              <a:blip r:embed="rId5">
                <a:alphaModFix/>
              </a:blip>
              <a:stretch>
                <a:fillRect/>
              </a:stretch>
            </p:blipFill>
            <p:spPr>
              <a:xfrm>
                <a:off x="3655543" y="1199575"/>
                <a:ext cx="5188084" cy="304800"/>
              </a:xfrm>
              <a:prstGeom prst="rect">
                <a:avLst/>
              </a:prstGeom>
              <a:noFill/>
              <a:ln>
                <a:noFill/>
              </a:ln>
            </p:spPr>
          </p:pic>
          <p:pic>
            <p:nvPicPr>
              <p:cNvPr descr="y'_2(H_{31}x_1 + H_{32}y_1 + 1) = H_{21}x_1 + H_{22}y_1 + H_{23}z1 " id="224" name="Google Shape;224;p33" title="MathEquation,#000000"/>
              <p:cNvPicPr preferRelativeResize="0"/>
              <p:nvPr/>
            </p:nvPicPr>
            <p:blipFill>
              <a:blip r:embed="rId6">
                <a:alphaModFix/>
              </a:blip>
              <a:stretch>
                <a:fillRect/>
              </a:stretch>
            </p:blipFill>
            <p:spPr>
              <a:xfrm>
                <a:off x="3655550" y="1504375"/>
                <a:ext cx="5188086" cy="304800"/>
              </a:xfrm>
              <a:prstGeom prst="rect">
                <a:avLst/>
              </a:prstGeom>
              <a:noFill/>
              <a:ln>
                <a:noFill/>
              </a:ln>
            </p:spPr>
          </p:pic>
        </p:grpSp>
      </p:grpSp>
      <p:grpSp>
        <p:nvGrpSpPr>
          <p:cNvPr id="225" name="Google Shape;225;p33"/>
          <p:cNvGrpSpPr/>
          <p:nvPr/>
        </p:nvGrpSpPr>
        <p:grpSpPr>
          <a:xfrm>
            <a:off x="3590121" y="2017880"/>
            <a:ext cx="5329868" cy="528753"/>
            <a:chOff x="3118200" y="378750"/>
            <a:chExt cx="5725500" cy="658800"/>
          </a:xfrm>
        </p:grpSpPr>
        <p:sp>
          <p:nvSpPr>
            <p:cNvPr id="226" name="Google Shape;226;p33"/>
            <p:cNvSpPr/>
            <p:nvPr/>
          </p:nvSpPr>
          <p:spPr>
            <a:xfrm>
              <a:off x="3118200" y="378750"/>
              <a:ext cx="5725500" cy="658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33"/>
            <p:cNvGrpSpPr/>
            <p:nvPr/>
          </p:nvGrpSpPr>
          <p:grpSpPr>
            <a:xfrm>
              <a:off x="3126588" y="388850"/>
              <a:ext cx="5670711" cy="609587"/>
              <a:chOff x="3126588" y="388850"/>
              <a:chExt cx="5670711" cy="609587"/>
            </a:xfrm>
          </p:grpSpPr>
          <p:pic>
            <p:nvPicPr>
              <p:cNvPr descr="y'_2 = H_{21}x_1 + H_{22}y_1 + H_{23}z1 -H_{31}x_1y'_2 - H_{32}y_1y'_2" id="228" name="Google Shape;228;p33" title="MathEquation,#000000"/>
              <p:cNvPicPr preferRelativeResize="0"/>
              <p:nvPr/>
            </p:nvPicPr>
            <p:blipFill>
              <a:blip r:embed="rId7">
                <a:alphaModFix/>
              </a:blip>
              <a:stretch>
                <a:fillRect/>
              </a:stretch>
            </p:blipFill>
            <p:spPr>
              <a:xfrm>
                <a:off x="3126588" y="693638"/>
                <a:ext cx="5541818" cy="304800"/>
              </a:xfrm>
              <a:prstGeom prst="rect">
                <a:avLst/>
              </a:prstGeom>
              <a:noFill/>
              <a:ln>
                <a:noFill/>
              </a:ln>
            </p:spPr>
          </p:pic>
          <p:pic>
            <p:nvPicPr>
              <p:cNvPr descr="x'_2 = H_{11}x_1 + H_{12}y_1 + H_{13}z1 -H_{31}x_1x'_2 - H_{32}y_1x'_2" id="229" name="Google Shape;229;p33" title="MathEquation,#000000"/>
              <p:cNvPicPr preferRelativeResize="0"/>
              <p:nvPr/>
            </p:nvPicPr>
            <p:blipFill>
              <a:blip r:embed="rId8">
                <a:alphaModFix/>
              </a:blip>
              <a:stretch>
                <a:fillRect/>
              </a:stretch>
            </p:blipFill>
            <p:spPr>
              <a:xfrm>
                <a:off x="3126600" y="388850"/>
                <a:ext cx="5670698" cy="304800"/>
              </a:xfrm>
              <a:prstGeom prst="rect">
                <a:avLst/>
              </a:prstGeom>
              <a:noFill/>
              <a:ln>
                <a:noFill/>
              </a:ln>
            </p:spPr>
          </p:pic>
        </p:grpSp>
      </p:grpSp>
      <p:cxnSp>
        <p:nvCxnSpPr>
          <p:cNvPr id="230" name="Google Shape;230;p33"/>
          <p:cNvCxnSpPr>
            <a:stCxn id="224" idx="2"/>
            <a:endCxn id="229" idx="0"/>
          </p:cNvCxnSpPr>
          <p:nvPr/>
        </p:nvCxnSpPr>
        <p:spPr>
          <a:xfrm>
            <a:off x="6235994" y="1768767"/>
            <a:ext cx="1500" cy="257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